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Fira Sans Extra Condensed Black"/>
      <p:bold r:id="rId19"/>
      <p:boldItalic r:id="rId20"/>
    </p:embeddedFont>
    <p:embeddedFont>
      <p:font typeface="Fira Sans Extra Condensed ExtraBold"/>
      <p:bold r:id="rId21"/>
      <p:boldItalic r:id="rId22"/>
    </p:embeddedFont>
    <p:embeddedFont>
      <p:font typeface="Gill Sans"/>
      <p:regular r:id="rId23"/>
      <p:bold r:id="rId24"/>
    </p:embeddedFont>
    <p:embeddedFont>
      <p:font typeface="Fira Sans Extra Condensed"/>
      <p:regular r:id="rId25"/>
      <p:bold r:id="rId26"/>
      <p:italic r:id="rId27"/>
      <p:boldItalic r:id="rId28"/>
    </p:embeddedFont>
    <p:embeddedFont>
      <p:font typeface="Fira Sans Extra Condensed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htewK+lep9Xn1SOyg7EdzR3b1e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Black-boldItalic.fntdata"/><Relationship Id="rId22" Type="http://schemas.openxmlformats.org/officeDocument/2006/relationships/font" Target="fonts/FiraSansExtraCondensedExtraBold-boldItalic.fntdata"/><Relationship Id="rId21" Type="http://schemas.openxmlformats.org/officeDocument/2006/relationships/font" Target="fonts/FiraSansExtraCondensedExtraBold-bold.fntdata"/><Relationship Id="rId24" Type="http://schemas.openxmlformats.org/officeDocument/2006/relationships/font" Target="fonts/GillSans-bold.fntdata"/><Relationship Id="rId23" Type="http://schemas.openxmlformats.org/officeDocument/2006/relationships/font" Target="fonts/Gill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-bold.fntdata"/><Relationship Id="rId25" Type="http://schemas.openxmlformats.org/officeDocument/2006/relationships/font" Target="fonts/FiraSansExtraCondensed-regular.fntdata"/><Relationship Id="rId28" Type="http://schemas.openxmlformats.org/officeDocument/2006/relationships/font" Target="fonts/FiraSansExtraCondensed-boldItalic.fntdata"/><Relationship Id="rId27" Type="http://schemas.openxmlformats.org/officeDocument/2006/relationships/font" Target="fonts/FiraSansExtraCondense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SemiBold-italic.fntdata"/><Relationship Id="rId30" Type="http://schemas.openxmlformats.org/officeDocument/2006/relationships/font" Target="fonts/FiraSansExtraCondensedSemiBold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Semi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FiraSansExtraCondensedBlack-bold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apman.zoom.us/j/98927182015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https://chapman.zoom.us/j/98927182015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d5c9a16e4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d5c9a16e4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2" name="Google Shape;262;g2dd5c9a16e4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d5c9a16e4_0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dd5c9a16e4_0_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dd5c9a16e4_0_3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d5c9a16e4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</p:txBody>
      </p:sp>
      <p:sp>
        <p:nvSpPr>
          <p:cNvPr id="120" name="Google Shape;120;g2dd5c9a16e4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d5c9a16e4_0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dd5c9a16e4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dd5c9a16e4_0_4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d5c9a16e4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dd5c9a16e4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d5c9a16e4_4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dd5c9a16e4_4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d5c9a16e4_4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dd5c9a16e4_4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d5c9a16e4_4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dd5c9a16e4_4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d5c9a16e4_5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</p:txBody>
      </p:sp>
      <p:sp>
        <p:nvSpPr>
          <p:cNvPr id="254" name="Google Shape;254;g2dd5c9a16e4_5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6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3" name="Google Shape;53;p10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lt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lt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lt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2" name="Google Shape;72;p1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27272"/>
            </a:gs>
            <a:gs pos="100000">
              <a:srgbClr val="33333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.jpg"/><Relationship Id="rId6" Type="http://schemas.openxmlformats.org/officeDocument/2006/relationships/image" Target="../media/image2.jp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0" y="638175"/>
            <a:ext cx="12192000" cy="62199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33333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4015925" y="733225"/>
            <a:ext cx="7916100" cy="5899500"/>
          </a:xfrm>
          <a:prstGeom prst="rect">
            <a:avLst/>
          </a:prstGeom>
          <a:solidFill>
            <a:srgbClr val="4D8795"/>
          </a:solidFill>
          <a:ln>
            <a:noFill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p1"/>
          <p:cNvSpPr txBox="1"/>
          <p:nvPr>
            <p:ph type="ctrTitle"/>
          </p:nvPr>
        </p:nvSpPr>
        <p:spPr>
          <a:xfrm>
            <a:off x="265625" y="492275"/>
            <a:ext cx="3750300" cy="18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ill Sans"/>
              <a:buNone/>
            </a:pPr>
            <a:r>
              <a:rPr b="1" lang="en-US" sz="4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NBA FAS Capstone</a:t>
            </a:r>
            <a:endParaRPr b="1" sz="41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t/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>
            <p:ph idx="1" type="subTitle"/>
          </p:nvPr>
        </p:nvSpPr>
        <p:spPr>
          <a:xfrm>
            <a:off x="312311" y="1725037"/>
            <a:ext cx="2622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ABEL LULA</a:t>
            </a:r>
            <a:endParaRPr sz="2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PAUL ZHAO</a:t>
            </a:r>
            <a:endParaRPr sz="2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CHRISTINA LI</a:t>
            </a:r>
            <a:endParaRPr sz="2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descr="Basketball"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00" y="3209950"/>
            <a:ext cx="2893050" cy="2893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200" y="1149025"/>
            <a:ext cx="5433550" cy="277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Anthony Edwards (@theantedwards_) / X" id="106" name="Google Shape;106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7937" y="4258863"/>
            <a:ext cx="2012075" cy="201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LaMelo Ball Will Be Just Fine - Sports ..." id="107" name="Google Shape;107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3725" y="4258850"/>
            <a:ext cx="2012075" cy="201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2175" y="4258863"/>
            <a:ext cx="2012074" cy="2012051"/>
          </a:xfrm>
          <a:prstGeom prst="rect">
            <a:avLst/>
          </a:prstGeom>
          <a:solidFill>
            <a:srgbClr val="4D8795"/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d5c9a16e4_5_0"/>
          <p:cNvSpPr txBox="1"/>
          <p:nvPr>
            <p:ph idx="4294967295" type="ctrTitle"/>
          </p:nvPr>
        </p:nvSpPr>
        <p:spPr>
          <a:xfrm>
            <a:off x="464700" y="654000"/>
            <a:ext cx="115860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ill Sans"/>
              <a:buNone/>
            </a:pPr>
            <a:r>
              <a:rPr b="1" lang="en-US" sz="4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Recap/Future Applications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65" name="Google Shape;265;g2dd5c9a16e4_5_0"/>
          <p:cNvSpPr txBox="1"/>
          <p:nvPr>
            <p:ph idx="4294967295" type="subTitle"/>
          </p:nvPr>
        </p:nvSpPr>
        <p:spPr>
          <a:xfrm>
            <a:off x="6254625" y="2022350"/>
            <a:ext cx="5276100" cy="4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 Extra Condensed SemiBold"/>
              <a:buChar char="-"/>
            </a:pPr>
            <a:r>
              <a:rPr lang="en-US" sz="2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Build offensive/defensive strategies</a:t>
            </a:r>
            <a:endParaRPr sz="2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 Extra Condensed SemiBold"/>
              <a:buChar char="-"/>
            </a:pPr>
            <a:r>
              <a:rPr lang="en-US" sz="2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Cater against specific teams</a:t>
            </a:r>
            <a:endParaRPr sz="2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 Extra Condensed SemiBold"/>
              <a:buChar char="-"/>
            </a:pPr>
            <a:r>
              <a:rPr lang="en-US" sz="2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Player Evaluation &amp; Scouting Metric</a:t>
            </a:r>
            <a:endParaRPr sz="2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 Extra Condensed SemiBold"/>
              <a:buChar char="-"/>
            </a:pPr>
            <a:r>
              <a:rPr lang="en-US" sz="2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Review players’ defensive effectiveness</a:t>
            </a:r>
            <a:endParaRPr sz="2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 Extra Condensed SemiBold"/>
              <a:buChar char="-"/>
            </a:pPr>
            <a:r>
              <a:rPr lang="en-US" sz="2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Post-game Performance Analysis</a:t>
            </a:r>
            <a:endParaRPr sz="2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 Extra Condensed SemiBold"/>
              <a:buChar char="-"/>
            </a:pPr>
            <a:r>
              <a:rPr lang="en-US" sz="2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Adjust substitution patterns</a:t>
            </a:r>
            <a:endParaRPr sz="2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 Extra Condensed SemiBold"/>
              <a:buChar char="-"/>
            </a:pPr>
            <a:r>
              <a:rPr lang="en-US" sz="2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Take advantage of mis-matches</a:t>
            </a:r>
            <a:endParaRPr sz="2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pic>
        <p:nvPicPr>
          <p:cNvPr id="266" name="Google Shape;266;g2dd5c9a16e4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00" y="2022350"/>
            <a:ext cx="5609901" cy="37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d5c9a16e4_0_351"/>
          <p:cNvSpPr txBox="1"/>
          <p:nvPr>
            <p:ph idx="4294967295" type="ctrTitle"/>
          </p:nvPr>
        </p:nvSpPr>
        <p:spPr>
          <a:xfrm>
            <a:off x="464700" y="811000"/>
            <a:ext cx="115860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ill Sans"/>
              <a:buNone/>
            </a:pPr>
            <a:r>
              <a:rPr b="1" lang="en-US" sz="4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Novel Tracking Metric: Defensive Attention Index  (DAI)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15" name="Google Shape;115;g2dd5c9a16e4_0_351"/>
          <p:cNvSpPr txBox="1"/>
          <p:nvPr>
            <p:ph idx="4294967295" type="subTitle"/>
          </p:nvPr>
        </p:nvSpPr>
        <p:spPr>
          <a:xfrm>
            <a:off x="301850" y="1965775"/>
            <a:ext cx="8414700" cy="46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Sans Extra Condensed SemiBold"/>
              <a:buChar char="-"/>
            </a:pP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DAI: # of players drawn by ball handler  / possessions</a:t>
            </a:r>
            <a:endParaRPr sz="2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“At each time-stamp”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Sans Extra Condensed SemiBold"/>
              <a:buChar char="-"/>
            </a:pP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Inspiration: Emerging Era of Offense </a:t>
            </a:r>
            <a:endParaRPr sz="2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Sans Extra Condensed SemiBold"/>
              <a:buChar char="-"/>
            </a:pP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Average points scored per game 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=</a:t>
            </a: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US" sz="2500">
                <a:solidFill>
                  <a:schemeClr val="lt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1</a:t>
            </a:r>
            <a:r>
              <a:rPr lang="en-US" sz="2500"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15.6 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(</a:t>
            </a:r>
            <a:r>
              <a:rPr lang="en-US" sz="2500"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highest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since the </a:t>
            </a:r>
            <a:r>
              <a:rPr lang="en-US" sz="2500"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1970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) </a:t>
            </a:r>
            <a:endParaRPr sz="2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Offensive Progression </a:t>
            </a:r>
            <a:r>
              <a:rPr lang="en-US" sz="2500"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rPr>
              <a:t>&gt;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Defensive Progression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Sans Extra Condensed SemiBold"/>
              <a:buChar char="-"/>
            </a:pP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Prioritize Defense through </a:t>
            </a:r>
            <a:r>
              <a:rPr lang="en-US" sz="2500">
                <a:solidFill>
                  <a:schemeClr val="lt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DAI</a:t>
            </a:r>
            <a:endParaRPr sz="2500">
              <a:solidFill>
                <a:schemeClr val="lt1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Offensive metric to </a:t>
            </a:r>
            <a:r>
              <a:rPr b="1" lang="en-US" sz="2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prepare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US" sz="2500"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defensive strategies</a:t>
            </a:r>
            <a:endParaRPr sz="2500"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General Manager &amp; Coach insight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Trade/Draft notes</a:t>
            </a:r>
            <a:endParaRPr sz="2500"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pic>
        <p:nvPicPr>
          <p:cNvPr id="116" name="Google Shape;116;g2dd5c9a16e4_0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525" y="2009650"/>
            <a:ext cx="2871351" cy="20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dd5c9a16e4_0_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0525" y="4498925"/>
            <a:ext cx="2871352" cy="173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d5c9a16e4_0_55"/>
          <p:cNvSpPr/>
          <p:nvPr/>
        </p:nvSpPr>
        <p:spPr>
          <a:xfrm>
            <a:off x="0" y="638175"/>
            <a:ext cx="12192000" cy="62199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33333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Basketball" id="123" name="Google Shape;123;g2dd5c9a16e4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9588" y="1841775"/>
            <a:ext cx="2872825" cy="2872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" name="Google Shape;124;g2dd5c9a16e4_0_55"/>
          <p:cNvSpPr/>
          <p:nvPr/>
        </p:nvSpPr>
        <p:spPr>
          <a:xfrm>
            <a:off x="4396667" y="1554322"/>
            <a:ext cx="3386700" cy="33867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g2dd5c9a16e4_0_55"/>
          <p:cNvGrpSpPr/>
          <p:nvPr/>
        </p:nvGrpSpPr>
        <p:grpSpPr>
          <a:xfrm>
            <a:off x="7214065" y="982888"/>
            <a:ext cx="4062302" cy="1258369"/>
            <a:chOff x="5291919" y="669982"/>
            <a:chExt cx="3046803" cy="943800"/>
          </a:xfrm>
        </p:grpSpPr>
        <p:cxnSp>
          <p:nvCxnSpPr>
            <p:cNvPr id="126" name="Google Shape;126;g2dd5c9a16e4_0_55"/>
            <p:cNvCxnSpPr/>
            <p:nvPr/>
          </p:nvCxnSpPr>
          <p:spPr>
            <a:xfrm flipH="1">
              <a:off x="5291919" y="1211728"/>
              <a:ext cx="462300" cy="335100"/>
            </a:xfrm>
            <a:prstGeom prst="straightConnector1">
              <a:avLst/>
            </a:prstGeom>
            <a:noFill/>
            <a:ln cap="flat" cmpd="sng" w="19050">
              <a:solidFill>
                <a:srgbClr val="1A3260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27" name="Google Shape;127;g2dd5c9a16e4_0_55"/>
            <p:cNvSpPr txBox="1"/>
            <p:nvPr/>
          </p:nvSpPr>
          <p:spPr>
            <a:xfrm>
              <a:off x="5864022" y="669982"/>
              <a:ext cx="2474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RESEARCH</a:t>
              </a:r>
              <a:endParaRPr sz="1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Research existing player metrics to identify gaps and opportunities in need and available data sets</a:t>
              </a:r>
              <a:endParaRPr sz="1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28" name="Google Shape;128;g2dd5c9a16e4_0_55"/>
          <p:cNvGrpSpPr/>
          <p:nvPr/>
        </p:nvGrpSpPr>
        <p:grpSpPr>
          <a:xfrm>
            <a:off x="1786102" y="908850"/>
            <a:ext cx="3424383" cy="1133861"/>
            <a:chOff x="1339610" y="681655"/>
            <a:chExt cx="2568352" cy="850417"/>
          </a:xfrm>
        </p:grpSpPr>
        <p:cxnSp>
          <p:nvCxnSpPr>
            <p:cNvPr id="129" name="Google Shape;129;g2dd5c9a16e4_0_55"/>
            <p:cNvCxnSpPr/>
            <p:nvPr/>
          </p:nvCxnSpPr>
          <p:spPr>
            <a:xfrm>
              <a:off x="3634961" y="1153772"/>
              <a:ext cx="273000" cy="378300"/>
            </a:xfrm>
            <a:prstGeom prst="straightConnector1">
              <a:avLst/>
            </a:prstGeom>
            <a:noFill/>
            <a:ln cap="flat" cmpd="sng" w="19050">
              <a:solidFill>
                <a:srgbClr val="4590B8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30" name="Google Shape;130;g2dd5c9a16e4_0_55"/>
            <p:cNvSpPr txBox="1"/>
            <p:nvPr/>
          </p:nvSpPr>
          <p:spPr>
            <a:xfrm>
              <a:off x="1339610" y="681655"/>
              <a:ext cx="2107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VISUALIZATIONS</a:t>
              </a:r>
              <a:endParaRPr sz="1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Develop intuitive visualizations to effectively communicate findings</a:t>
              </a:r>
              <a:endParaRPr sz="1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31" name="Google Shape;131;g2dd5c9a16e4_0_55"/>
          <p:cNvGrpSpPr/>
          <p:nvPr/>
        </p:nvGrpSpPr>
        <p:grpSpPr>
          <a:xfrm>
            <a:off x="7500446" y="3569225"/>
            <a:ext cx="3821153" cy="892778"/>
            <a:chOff x="5625475" y="2676986"/>
            <a:chExt cx="2865936" cy="669600"/>
          </a:xfrm>
        </p:grpSpPr>
        <p:cxnSp>
          <p:nvCxnSpPr>
            <p:cNvPr id="132" name="Google Shape;132;g2dd5c9a16e4_0_55"/>
            <p:cNvCxnSpPr/>
            <p:nvPr/>
          </p:nvCxnSpPr>
          <p:spPr>
            <a:xfrm rot="10800000">
              <a:off x="5625475" y="2771675"/>
              <a:ext cx="442200" cy="153300"/>
            </a:xfrm>
            <a:prstGeom prst="straightConnector1">
              <a:avLst/>
            </a:prstGeom>
            <a:noFill/>
            <a:ln cap="flat" cmpd="sng" w="19050">
              <a:solidFill>
                <a:srgbClr val="969FA7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33" name="Google Shape;133;g2dd5c9a16e4_0_55"/>
            <p:cNvSpPr txBox="1"/>
            <p:nvPr/>
          </p:nvSpPr>
          <p:spPr>
            <a:xfrm>
              <a:off x="6196111" y="2676986"/>
              <a:ext cx="22953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PROCESSING</a:t>
              </a:r>
              <a:endParaRPr sz="1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Integrate and process multiple data sources to ensure inclusion of all necessary fields for analysis.</a:t>
              </a:r>
              <a:endParaRPr sz="1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34" name="Google Shape;134;g2dd5c9a16e4_0_55"/>
          <p:cNvGrpSpPr/>
          <p:nvPr/>
        </p:nvGrpSpPr>
        <p:grpSpPr>
          <a:xfrm>
            <a:off x="4605574" y="5117261"/>
            <a:ext cx="3136722" cy="1244929"/>
            <a:chOff x="1583598" y="2261755"/>
            <a:chExt cx="2352600" cy="933720"/>
          </a:xfrm>
        </p:grpSpPr>
        <p:cxnSp>
          <p:nvCxnSpPr>
            <p:cNvPr id="135" name="Google Shape;135;g2dd5c9a16e4_0_55"/>
            <p:cNvCxnSpPr/>
            <p:nvPr/>
          </p:nvCxnSpPr>
          <p:spPr>
            <a:xfrm rot="10800000">
              <a:off x="2755241" y="2261755"/>
              <a:ext cx="9300" cy="325800"/>
            </a:xfrm>
            <a:prstGeom prst="straightConnector1">
              <a:avLst/>
            </a:prstGeom>
            <a:noFill/>
            <a:ln cap="flat" cmpd="sng" w="19050">
              <a:solidFill>
                <a:srgbClr val="307AF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36" name="Google Shape;136;g2dd5c9a16e4_0_55"/>
            <p:cNvSpPr txBox="1"/>
            <p:nvPr/>
          </p:nvSpPr>
          <p:spPr>
            <a:xfrm>
              <a:off x="1583598" y="2525876"/>
              <a:ext cx="23526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FUNCTION DEVELOPMENT</a:t>
              </a:r>
              <a:endParaRPr sz="1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Build and implement functions to calculate DAI.</a:t>
              </a:r>
              <a:endParaRPr sz="1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37" name="Google Shape;137;g2dd5c9a16e4_0_55"/>
          <p:cNvSpPr/>
          <p:nvPr/>
        </p:nvSpPr>
        <p:spPr>
          <a:xfrm rot="1800095">
            <a:off x="4293117" y="1448572"/>
            <a:ext cx="3587828" cy="3587828"/>
          </a:xfrm>
          <a:prstGeom prst="blockArc">
            <a:avLst>
              <a:gd fmla="val 14414370" name="adj1"/>
              <a:gd fmla="val 18998613" name="adj2"/>
              <a:gd fmla="val 8907" name="adj3"/>
            </a:avLst>
          </a:prstGeom>
          <a:solidFill>
            <a:srgbClr val="1A3260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dd5c9a16e4_0_55"/>
          <p:cNvSpPr txBox="1"/>
          <p:nvPr/>
        </p:nvSpPr>
        <p:spPr>
          <a:xfrm>
            <a:off x="4257140" y="0"/>
            <a:ext cx="3625800" cy="107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Strategic Process</a:t>
            </a:r>
            <a:endParaRPr sz="3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9" name="Google Shape;139;g2dd5c9a16e4_0_55"/>
          <p:cNvSpPr/>
          <p:nvPr/>
        </p:nvSpPr>
        <p:spPr>
          <a:xfrm flipH="1" rot="-9000757">
            <a:off x="4300955" y="1446411"/>
            <a:ext cx="3586968" cy="3586968"/>
          </a:xfrm>
          <a:prstGeom prst="blockArc">
            <a:avLst>
              <a:gd fmla="val 20178804" name="adj1"/>
              <a:gd fmla="val 2623923" name="adj2"/>
              <a:gd fmla="val 8858" name="adj3"/>
            </a:avLst>
          </a:prstGeom>
          <a:solidFill>
            <a:srgbClr val="4D8795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dd5c9a16e4_0_55"/>
          <p:cNvSpPr/>
          <p:nvPr/>
        </p:nvSpPr>
        <p:spPr>
          <a:xfrm rot="-3782290">
            <a:off x="7409025" y="2477218"/>
            <a:ext cx="484344" cy="484344"/>
          </a:xfrm>
          <a:prstGeom prst="rtTriangle">
            <a:avLst/>
          </a:prstGeom>
          <a:solidFill>
            <a:srgbClr val="1A326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dd5c9a16e4_0_55"/>
          <p:cNvSpPr/>
          <p:nvPr/>
        </p:nvSpPr>
        <p:spPr>
          <a:xfrm flipH="1" rot="-1800026">
            <a:off x="4286681" y="1443273"/>
            <a:ext cx="3595753" cy="3595753"/>
          </a:xfrm>
          <a:prstGeom prst="blockArc">
            <a:avLst>
              <a:gd fmla="val 14334136" name="adj1"/>
              <a:gd fmla="val 18854681" name="adj2"/>
              <a:gd fmla="val 8846" name="adj3"/>
            </a:avLst>
          </a:prstGeom>
          <a:solidFill>
            <a:srgbClr val="4590B8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dd5c9a16e4_0_55"/>
          <p:cNvSpPr/>
          <p:nvPr/>
        </p:nvSpPr>
        <p:spPr>
          <a:xfrm rot="9000757">
            <a:off x="4276576" y="1450178"/>
            <a:ext cx="3586968" cy="3586968"/>
          </a:xfrm>
          <a:prstGeom prst="blockArc">
            <a:avLst>
              <a:gd fmla="val 20184517" name="adj1"/>
              <a:gd fmla="val 3007258" name="adj2"/>
              <a:gd fmla="val 9336" name="adj3"/>
            </a:avLst>
          </a:prstGeom>
          <a:solidFill>
            <a:srgbClr val="1A3260"/>
          </a:solidFill>
          <a:ln cap="flat" cmpd="sng" w="9525">
            <a:solidFill>
              <a:srgbClr val="1A3260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dd5c9a16e4_0_55"/>
          <p:cNvSpPr/>
          <p:nvPr/>
        </p:nvSpPr>
        <p:spPr>
          <a:xfrm flipH="1" rot="-9000757">
            <a:off x="4276705" y="1452211"/>
            <a:ext cx="3586968" cy="3586968"/>
          </a:xfrm>
          <a:prstGeom prst="blockArc">
            <a:avLst>
              <a:gd fmla="val 15738599" name="adj1"/>
              <a:gd fmla="val 20008131" name="adj2"/>
              <a:gd fmla="val 9063" name="adj3"/>
            </a:avLst>
          </a:prstGeom>
          <a:solidFill>
            <a:srgbClr val="4590B8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dd5c9a16e4_0_55"/>
          <p:cNvSpPr/>
          <p:nvPr/>
        </p:nvSpPr>
        <p:spPr>
          <a:xfrm rot="9240359">
            <a:off x="4284682" y="2476920"/>
            <a:ext cx="484625" cy="484625"/>
          </a:xfrm>
          <a:prstGeom prst="rtTriangle">
            <a:avLst/>
          </a:prstGeom>
          <a:solidFill>
            <a:srgbClr val="1A326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dd5c9a16e4_0_55"/>
          <p:cNvSpPr/>
          <p:nvPr/>
        </p:nvSpPr>
        <p:spPr>
          <a:xfrm rot="476952">
            <a:off x="6826554" y="4318975"/>
            <a:ext cx="483748" cy="483748"/>
          </a:xfrm>
          <a:prstGeom prst="rtTriangle">
            <a:avLst/>
          </a:prstGeom>
          <a:solidFill>
            <a:srgbClr val="4D879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dd5c9a16e4_0_55"/>
          <p:cNvSpPr/>
          <p:nvPr/>
        </p:nvSpPr>
        <p:spPr>
          <a:xfrm rot="4858540">
            <a:off x="4871688" y="4318825"/>
            <a:ext cx="483890" cy="483890"/>
          </a:xfrm>
          <a:prstGeom prst="rtTriangle">
            <a:avLst/>
          </a:prstGeom>
          <a:solidFill>
            <a:srgbClr val="4590B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dd5c9a16e4_0_55"/>
          <p:cNvSpPr/>
          <p:nvPr/>
        </p:nvSpPr>
        <p:spPr>
          <a:xfrm rot="-8100000">
            <a:off x="5843691" y="1370028"/>
            <a:ext cx="484085" cy="484085"/>
          </a:xfrm>
          <a:prstGeom prst="rtTriangle">
            <a:avLst/>
          </a:prstGeom>
          <a:solidFill>
            <a:srgbClr val="4590B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dd5c9a16e4_0_55"/>
          <p:cNvSpPr txBox="1"/>
          <p:nvPr/>
        </p:nvSpPr>
        <p:spPr>
          <a:xfrm>
            <a:off x="8363750" y="78575"/>
            <a:ext cx="38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g2dd5c9a16e4_0_55"/>
          <p:cNvSpPr/>
          <p:nvPr/>
        </p:nvSpPr>
        <p:spPr>
          <a:xfrm>
            <a:off x="4396667" y="1554322"/>
            <a:ext cx="3386700" cy="33867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g2dd5c9a16e4_0_55"/>
          <p:cNvCxnSpPr/>
          <p:nvPr/>
        </p:nvCxnSpPr>
        <p:spPr>
          <a:xfrm>
            <a:off x="4846494" y="1538324"/>
            <a:ext cx="363991" cy="504387"/>
          </a:xfrm>
          <a:prstGeom prst="straightConnector1">
            <a:avLst/>
          </a:prstGeom>
          <a:noFill/>
          <a:ln cap="flat" cmpd="sng" w="19050">
            <a:solidFill>
              <a:srgbClr val="A1C2FA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1" name="Google Shape;151;g2dd5c9a16e4_0_55"/>
          <p:cNvCxnSpPr/>
          <p:nvPr/>
        </p:nvCxnSpPr>
        <p:spPr>
          <a:xfrm rot="10800000">
            <a:off x="7500446" y="3695474"/>
            <a:ext cx="589585" cy="204395"/>
          </a:xfrm>
          <a:prstGeom prst="straightConnector1">
            <a:avLst/>
          </a:prstGeom>
          <a:noFill/>
          <a:ln cap="flat" cmpd="sng" w="19050">
            <a:solidFill>
              <a:srgbClr val="307AF3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52" name="Google Shape;152;g2dd5c9a16e4_0_55"/>
          <p:cNvSpPr/>
          <p:nvPr/>
        </p:nvSpPr>
        <p:spPr>
          <a:xfrm rot="1800095">
            <a:off x="4293117" y="1448572"/>
            <a:ext cx="3587828" cy="3587828"/>
          </a:xfrm>
          <a:prstGeom prst="blockArc">
            <a:avLst>
              <a:gd fmla="val 14414370" name="adj1"/>
              <a:gd fmla="val 18998613" name="adj2"/>
              <a:gd fmla="val 8907" name="adj3"/>
            </a:avLst>
          </a:prstGeom>
          <a:solidFill>
            <a:srgbClr val="0942A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dd5c9a16e4_0_55"/>
          <p:cNvSpPr/>
          <p:nvPr/>
        </p:nvSpPr>
        <p:spPr>
          <a:xfrm flipH="1" rot="-9000757">
            <a:off x="4300955" y="1446411"/>
            <a:ext cx="3586968" cy="3586968"/>
          </a:xfrm>
          <a:prstGeom prst="blockArc">
            <a:avLst>
              <a:gd fmla="val 20178804" name="adj1"/>
              <a:gd fmla="val 2623923" name="adj2"/>
              <a:gd fmla="val 8858" name="adj3"/>
            </a:avLst>
          </a:prstGeom>
          <a:solidFill>
            <a:srgbClr val="307AF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dd5c9a16e4_0_55"/>
          <p:cNvSpPr/>
          <p:nvPr/>
        </p:nvSpPr>
        <p:spPr>
          <a:xfrm rot="-3782290">
            <a:off x="7409025" y="2477218"/>
            <a:ext cx="484344" cy="484344"/>
          </a:xfrm>
          <a:prstGeom prst="rtTriangle">
            <a:avLst/>
          </a:prstGeom>
          <a:solidFill>
            <a:srgbClr val="0942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dd5c9a16e4_0_55"/>
          <p:cNvSpPr/>
          <p:nvPr/>
        </p:nvSpPr>
        <p:spPr>
          <a:xfrm flipH="1" rot="-1800026">
            <a:off x="4286681" y="1443273"/>
            <a:ext cx="3595753" cy="3595753"/>
          </a:xfrm>
          <a:prstGeom prst="blockArc">
            <a:avLst>
              <a:gd fmla="val 14334136" name="adj1"/>
              <a:gd fmla="val 18854681" name="adj2"/>
              <a:gd fmla="val 8846" name="adj3"/>
            </a:avLst>
          </a:prstGeom>
          <a:solidFill>
            <a:srgbClr val="A1C2FA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dd5c9a16e4_0_55"/>
          <p:cNvSpPr/>
          <p:nvPr/>
        </p:nvSpPr>
        <p:spPr>
          <a:xfrm rot="9000757">
            <a:off x="4276576" y="1450178"/>
            <a:ext cx="3586968" cy="3586968"/>
          </a:xfrm>
          <a:prstGeom prst="blockArc">
            <a:avLst>
              <a:gd fmla="val 20184517" name="adj1"/>
              <a:gd fmla="val 3007258" name="adj2"/>
              <a:gd fmla="val 9336" name="adj3"/>
            </a:avLst>
          </a:prstGeom>
          <a:solidFill>
            <a:srgbClr val="307AF3"/>
          </a:solidFill>
          <a:ln cap="flat" cmpd="sng" w="9525">
            <a:solidFill>
              <a:srgbClr val="307AF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dd5c9a16e4_0_55"/>
          <p:cNvSpPr/>
          <p:nvPr/>
        </p:nvSpPr>
        <p:spPr>
          <a:xfrm flipH="1" rot="-9000757">
            <a:off x="4276705" y="1452211"/>
            <a:ext cx="3586968" cy="3586968"/>
          </a:xfrm>
          <a:prstGeom prst="blockArc">
            <a:avLst>
              <a:gd fmla="val 15738599" name="adj1"/>
              <a:gd fmla="val 20008131" name="adj2"/>
              <a:gd fmla="val 9063" name="adj3"/>
            </a:avLst>
          </a:prstGeom>
          <a:solidFill>
            <a:srgbClr val="0942A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dd5c9a16e4_0_55"/>
          <p:cNvSpPr/>
          <p:nvPr/>
        </p:nvSpPr>
        <p:spPr>
          <a:xfrm rot="9240359">
            <a:off x="4284682" y="2476920"/>
            <a:ext cx="484625" cy="484625"/>
          </a:xfrm>
          <a:prstGeom prst="rtTriangle">
            <a:avLst/>
          </a:prstGeom>
          <a:solidFill>
            <a:srgbClr val="307A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dd5c9a16e4_0_55"/>
          <p:cNvSpPr/>
          <p:nvPr/>
        </p:nvSpPr>
        <p:spPr>
          <a:xfrm rot="476952">
            <a:off x="6826554" y="4318975"/>
            <a:ext cx="483748" cy="483748"/>
          </a:xfrm>
          <a:prstGeom prst="rtTriangle">
            <a:avLst/>
          </a:prstGeom>
          <a:solidFill>
            <a:srgbClr val="307A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dd5c9a16e4_0_55"/>
          <p:cNvSpPr/>
          <p:nvPr/>
        </p:nvSpPr>
        <p:spPr>
          <a:xfrm rot="4858540">
            <a:off x="4871688" y="4318825"/>
            <a:ext cx="483890" cy="483890"/>
          </a:xfrm>
          <a:prstGeom prst="rtTriangle">
            <a:avLst/>
          </a:prstGeom>
          <a:solidFill>
            <a:srgbClr val="0942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dd5c9a16e4_0_55"/>
          <p:cNvSpPr/>
          <p:nvPr/>
        </p:nvSpPr>
        <p:spPr>
          <a:xfrm rot="-8100000">
            <a:off x="5843691" y="1370028"/>
            <a:ext cx="484085" cy="484085"/>
          </a:xfrm>
          <a:prstGeom prst="rtTriangle">
            <a:avLst/>
          </a:prstGeom>
          <a:solidFill>
            <a:srgbClr val="A1C2F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dd5c9a16e4_0_55"/>
          <p:cNvSpPr txBox="1"/>
          <p:nvPr/>
        </p:nvSpPr>
        <p:spPr>
          <a:xfrm>
            <a:off x="1081799" y="3581200"/>
            <a:ext cx="3136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EXTRAPOLATE FINDINGS</a:t>
            </a:r>
            <a:endParaRPr sz="1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Derive meaningful insights from the calculated metrics. </a:t>
            </a:r>
            <a:endParaRPr sz="1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63" name="Google Shape;163;g2dd5c9a16e4_0_55"/>
          <p:cNvCxnSpPr/>
          <p:nvPr/>
        </p:nvCxnSpPr>
        <p:spPr>
          <a:xfrm flipH="1" rot="10800000">
            <a:off x="3702890" y="3395744"/>
            <a:ext cx="600300" cy="193500"/>
          </a:xfrm>
          <a:prstGeom prst="straightConnector1">
            <a:avLst/>
          </a:prstGeom>
          <a:noFill/>
          <a:ln cap="flat" cmpd="sng" w="19050">
            <a:solidFill>
              <a:srgbClr val="307AF3"/>
            </a:solidFill>
            <a:prstDash val="solid"/>
            <a:round/>
            <a:headEnd len="med" w="med" type="oval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d5c9a16e4_0_432"/>
          <p:cNvSpPr txBox="1"/>
          <p:nvPr>
            <p:ph idx="4294967295" type="ctrTitle"/>
          </p:nvPr>
        </p:nvSpPr>
        <p:spPr>
          <a:xfrm>
            <a:off x="464700" y="811000"/>
            <a:ext cx="115860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ill Sans"/>
              <a:buNone/>
            </a:pPr>
            <a:r>
              <a:rPr b="1" lang="en-US" sz="4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Function Definition &amp; Data Handling</a:t>
            </a:r>
            <a:endParaRPr sz="4400">
              <a:solidFill>
                <a:srgbClr val="FFFFFF"/>
              </a:solidFill>
            </a:endParaRPr>
          </a:p>
        </p:txBody>
      </p:sp>
      <p:grpSp>
        <p:nvGrpSpPr>
          <p:cNvPr id="170" name="Google Shape;170;g2dd5c9a16e4_0_432"/>
          <p:cNvGrpSpPr/>
          <p:nvPr/>
        </p:nvGrpSpPr>
        <p:grpSpPr>
          <a:xfrm>
            <a:off x="6291246" y="2396601"/>
            <a:ext cx="5437810" cy="3245700"/>
            <a:chOff x="2942850" y="1885110"/>
            <a:chExt cx="3258320" cy="1944814"/>
          </a:xfrm>
        </p:grpSpPr>
        <p:sp>
          <p:nvSpPr>
            <p:cNvPr id="171" name="Google Shape;171;g2dd5c9a16e4_0_432"/>
            <p:cNvSpPr/>
            <p:nvPr/>
          </p:nvSpPr>
          <p:spPr>
            <a:xfrm>
              <a:off x="3198205" y="2020526"/>
              <a:ext cx="2747813" cy="1675267"/>
            </a:xfrm>
            <a:custGeom>
              <a:rect b="b" l="l" r="r" t="t"/>
              <a:pathLst>
                <a:path extrusionOk="0" h="31175" w="51134">
                  <a:moveTo>
                    <a:pt x="0" y="0"/>
                  </a:moveTo>
                  <a:lnTo>
                    <a:pt x="0" y="11337"/>
                  </a:lnTo>
                  <a:lnTo>
                    <a:pt x="11328" y="11319"/>
                  </a:lnTo>
                  <a:lnTo>
                    <a:pt x="11328" y="19728"/>
                  </a:lnTo>
                  <a:lnTo>
                    <a:pt x="0" y="19714"/>
                  </a:lnTo>
                  <a:lnTo>
                    <a:pt x="0" y="31174"/>
                  </a:lnTo>
                  <a:lnTo>
                    <a:pt x="51134" y="31174"/>
                  </a:lnTo>
                  <a:lnTo>
                    <a:pt x="51134" y="19705"/>
                  </a:lnTo>
                  <a:lnTo>
                    <a:pt x="39815" y="19723"/>
                  </a:lnTo>
                  <a:lnTo>
                    <a:pt x="39815" y="11369"/>
                  </a:lnTo>
                  <a:lnTo>
                    <a:pt x="51134" y="11387"/>
                  </a:lnTo>
                  <a:lnTo>
                    <a:pt x="51134" y="0"/>
                  </a:ln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g2dd5c9a16e4_0_432"/>
            <p:cNvSpPr/>
            <p:nvPr/>
          </p:nvSpPr>
          <p:spPr>
            <a:xfrm>
              <a:off x="2942850" y="1885110"/>
              <a:ext cx="3258320" cy="1944814"/>
            </a:xfrm>
            <a:custGeom>
              <a:rect b="b" l="l" r="r" t="t"/>
              <a:pathLst>
                <a:path extrusionOk="0" h="36191" w="60634">
                  <a:moveTo>
                    <a:pt x="55886" y="2520"/>
                  </a:moveTo>
                  <a:lnTo>
                    <a:pt x="55886" y="13907"/>
                  </a:lnTo>
                  <a:lnTo>
                    <a:pt x="44567" y="13889"/>
                  </a:lnTo>
                  <a:lnTo>
                    <a:pt x="44567" y="22243"/>
                  </a:lnTo>
                  <a:lnTo>
                    <a:pt x="55886" y="22225"/>
                  </a:lnTo>
                  <a:lnTo>
                    <a:pt x="55886" y="33694"/>
                  </a:lnTo>
                  <a:lnTo>
                    <a:pt x="4752" y="33694"/>
                  </a:lnTo>
                  <a:lnTo>
                    <a:pt x="4752" y="22234"/>
                  </a:lnTo>
                  <a:lnTo>
                    <a:pt x="16080" y="22248"/>
                  </a:lnTo>
                  <a:lnTo>
                    <a:pt x="16080" y="13839"/>
                  </a:lnTo>
                  <a:lnTo>
                    <a:pt x="4752" y="13857"/>
                  </a:lnTo>
                  <a:lnTo>
                    <a:pt x="4752" y="2520"/>
                  </a:lnTo>
                  <a:close/>
                  <a:moveTo>
                    <a:pt x="0" y="1"/>
                  </a:moveTo>
                  <a:lnTo>
                    <a:pt x="0" y="36191"/>
                  </a:lnTo>
                  <a:lnTo>
                    <a:pt x="60634" y="36191"/>
                  </a:lnTo>
                  <a:lnTo>
                    <a:pt x="60634" y="1"/>
                  </a:lnTo>
                  <a:close/>
                </a:path>
              </a:pathLst>
            </a:custGeom>
            <a:solidFill>
              <a:srgbClr val="F5C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g2dd5c9a16e4_0_432"/>
            <p:cNvSpPr/>
            <p:nvPr/>
          </p:nvSpPr>
          <p:spPr>
            <a:xfrm>
              <a:off x="2942850" y="1885110"/>
              <a:ext cx="3258320" cy="1944814"/>
            </a:xfrm>
            <a:custGeom>
              <a:rect b="b" l="l" r="r" t="t"/>
              <a:pathLst>
                <a:path extrusionOk="0" h="36191" w="60634">
                  <a:moveTo>
                    <a:pt x="55886" y="13907"/>
                  </a:moveTo>
                  <a:lnTo>
                    <a:pt x="44567" y="13889"/>
                  </a:lnTo>
                  <a:lnTo>
                    <a:pt x="44567" y="22243"/>
                  </a:lnTo>
                  <a:lnTo>
                    <a:pt x="55886" y="22225"/>
                  </a:lnTo>
                  <a:lnTo>
                    <a:pt x="55886" y="33694"/>
                  </a:lnTo>
                  <a:lnTo>
                    <a:pt x="4752" y="33694"/>
                  </a:lnTo>
                  <a:lnTo>
                    <a:pt x="4752" y="22234"/>
                  </a:lnTo>
                  <a:lnTo>
                    <a:pt x="16080" y="22248"/>
                  </a:lnTo>
                  <a:lnTo>
                    <a:pt x="16080" y="13839"/>
                  </a:lnTo>
                  <a:lnTo>
                    <a:pt x="4752" y="13857"/>
                  </a:lnTo>
                  <a:lnTo>
                    <a:pt x="4752" y="2520"/>
                  </a:lnTo>
                  <a:lnTo>
                    <a:pt x="55886" y="2520"/>
                  </a:lnTo>
                  <a:close/>
                  <a:moveTo>
                    <a:pt x="0" y="36191"/>
                  </a:moveTo>
                  <a:lnTo>
                    <a:pt x="60634" y="36191"/>
                  </a:lnTo>
                  <a:lnTo>
                    <a:pt x="6063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g2dd5c9a16e4_0_432"/>
            <p:cNvSpPr/>
            <p:nvPr/>
          </p:nvSpPr>
          <p:spPr>
            <a:xfrm>
              <a:off x="3617295" y="2689865"/>
              <a:ext cx="33532" cy="35950"/>
            </a:xfrm>
            <a:custGeom>
              <a:rect b="b" l="l" r="r" t="t"/>
              <a:pathLst>
                <a:path extrusionOk="0" h="669" w="624">
                  <a:moveTo>
                    <a:pt x="624" y="182"/>
                  </a:moveTo>
                  <a:lnTo>
                    <a:pt x="442" y="0"/>
                  </a:lnTo>
                  <a:cubicBezTo>
                    <a:pt x="282" y="159"/>
                    <a:pt x="132" y="332"/>
                    <a:pt x="1" y="514"/>
                  </a:cubicBezTo>
                  <a:lnTo>
                    <a:pt x="210" y="669"/>
                  </a:lnTo>
                  <a:cubicBezTo>
                    <a:pt x="337" y="496"/>
                    <a:pt x="473" y="332"/>
                    <a:pt x="624" y="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g2dd5c9a16e4_0_432"/>
            <p:cNvSpPr/>
            <p:nvPr/>
          </p:nvSpPr>
          <p:spPr>
            <a:xfrm>
              <a:off x="3573285" y="2817650"/>
              <a:ext cx="16712" cy="36488"/>
            </a:xfrm>
            <a:custGeom>
              <a:rect b="b" l="l" r="r" t="t"/>
              <a:pathLst>
                <a:path extrusionOk="0" h="679" w="311">
                  <a:moveTo>
                    <a:pt x="310" y="41"/>
                  </a:moveTo>
                  <a:lnTo>
                    <a:pt x="56" y="0"/>
                  </a:lnTo>
                  <a:cubicBezTo>
                    <a:pt x="19" y="219"/>
                    <a:pt x="1" y="446"/>
                    <a:pt x="1" y="669"/>
                  </a:cubicBezTo>
                  <a:lnTo>
                    <a:pt x="1" y="678"/>
                  </a:lnTo>
                  <a:lnTo>
                    <a:pt x="260" y="669"/>
                  </a:lnTo>
                  <a:cubicBezTo>
                    <a:pt x="260" y="460"/>
                    <a:pt x="278" y="246"/>
                    <a:pt x="310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g2dd5c9a16e4_0_432"/>
            <p:cNvSpPr/>
            <p:nvPr/>
          </p:nvSpPr>
          <p:spPr>
            <a:xfrm>
              <a:off x="3584570" y="2748760"/>
              <a:ext cx="26170" cy="37885"/>
            </a:xfrm>
            <a:custGeom>
              <a:rect b="b" l="l" r="r" t="t"/>
              <a:pathLst>
                <a:path extrusionOk="0" h="705" w="487">
                  <a:moveTo>
                    <a:pt x="487" y="114"/>
                  </a:moveTo>
                  <a:lnTo>
                    <a:pt x="259" y="0"/>
                  </a:lnTo>
                  <a:cubicBezTo>
                    <a:pt x="155" y="200"/>
                    <a:pt x="68" y="409"/>
                    <a:pt x="0" y="623"/>
                  </a:cubicBezTo>
                  <a:lnTo>
                    <a:pt x="246" y="705"/>
                  </a:lnTo>
                  <a:cubicBezTo>
                    <a:pt x="309" y="500"/>
                    <a:pt x="391" y="305"/>
                    <a:pt x="487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g2dd5c9a16e4_0_432"/>
            <p:cNvSpPr/>
            <p:nvPr/>
          </p:nvSpPr>
          <p:spPr>
            <a:xfrm>
              <a:off x="3641745" y="3008037"/>
              <a:ext cx="35735" cy="33532"/>
            </a:xfrm>
            <a:custGeom>
              <a:rect b="b" l="l" r="r" t="t"/>
              <a:pathLst>
                <a:path extrusionOk="0" h="624" w="665">
                  <a:moveTo>
                    <a:pt x="0" y="182"/>
                  </a:moveTo>
                  <a:cubicBezTo>
                    <a:pt x="159" y="341"/>
                    <a:pt x="332" y="491"/>
                    <a:pt x="514" y="623"/>
                  </a:cubicBezTo>
                  <a:lnTo>
                    <a:pt x="664" y="414"/>
                  </a:lnTo>
                  <a:cubicBezTo>
                    <a:pt x="496" y="291"/>
                    <a:pt x="332" y="15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g2dd5c9a16e4_0_432"/>
            <p:cNvSpPr/>
            <p:nvPr/>
          </p:nvSpPr>
          <p:spPr>
            <a:xfrm>
              <a:off x="3668613" y="2647091"/>
              <a:ext cx="37186" cy="30362"/>
            </a:xfrm>
            <a:custGeom>
              <a:rect b="b" l="l" r="r" t="t"/>
              <a:pathLst>
                <a:path extrusionOk="0" h="565" w="692">
                  <a:moveTo>
                    <a:pt x="692" y="228"/>
                  </a:moveTo>
                  <a:lnTo>
                    <a:pt x="578" y="0"/>
                  </a:lnTo>
                  <a:cubicBezTo>
                    <a:pt x="373" y="100"/>
                    <a:pt x="182" y="223"/>
                    <a:pt x="1" y="355"/>
                  </a:cubicBezTo>
                  <a:lnTo>
                    <a:pt x="151" y="564"/>
                  </a:lnTo>
                  <a:cubicBezTo>
                    <a:pt x="323" y="437"/>
                    <a:pt x="505" y="323"/>
                    <a:pt x="69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g2dd5c9a16e4_0_432"/>
            <p:cNvSpPr/>
            <p:nvPr/>
          </p:nvSpPr>
          <p:spPr>
            <a:xfrm>
              <a:off x="3576241" y="2888044"/>
              <a:ext cx="21817" cy="37670"/>
            </a:xfrm>
            <a:custGeom>
              <a:rect b="b" l="l" r="r" t="t"/>
              <a:pathLst>
                <a:path extrusionOk="0" h="701" w="406">
                  <a:moveTo>
                    <a:pt x="1" y="41"/>
                  </a:moveTo>
                  <a:cubicBezTo>
                    <a:pt x="37" y="264"/>
                    <a:pt x="91" y="487"/>
                    <a:pt x="160" y="701"/>
                  </a:cubicBezTo>
                  <a:lnTo>
                    <a:pt x="405" y="619"/>
                  </a:lnTo>
                  <a:cubicBezTo>
                    <a:pt x="342" y="419"/>
                    <a:pt x="292" y="209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g2dd5c9a16e4_0_432"/>
            <p:cNvSpPr/>
            <p:nvPr/>
          </p:nvSpPr>
          <p:spPr>
            <a:xfrm>
              <a:off x="3598702" y="2953011"/>
              <a:ext cx="30362" cy="37240"/>
            </a:xfrm>
            <a:custGeom>
              <a:rect b="b" l="l" r="r" t="t"/>
              <a:pathLst>
                <a:path extrusionOk="0" h="693" w="565">
                  <a:moveTo>
                    <a:pt x="1" y="119"/>
                  </a:moveTo>
                  <a:cubicBezTo>
                    <a:pt x="105" y="319"/>
                    <a:pt x="224" y="510"/>
                    <a:pt x="360" y="692"/>
                  </a:cubicBezTo>
                  <a:lnTo>
                    <a:pt x="565" y="542"/>
                  </a:lnTo>
                  <a:cubicBezTo>
                    <a:pt x="442" y="369"/>
                    <a:pt x="328" y="187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g2dd5c9a16e4_0_432"/>
            <p:cNvSpPr/>
            <p:nvPr/>
          </p:nvSpPr>
          <p:spPr>
            <a:xfrm>
              <a:off x="3198205" y="2020741"/>
              <a:ext cx="2747813" cy="1675535"/>
            </a:xfrm>
            <a:custGeom>
              <a:rect b="b" l="l" r="r" t="t"/>
              <a:pathLst>
                <a:path extrusionOk="0" h="31180" w="51134">
                  <a:moveTo>
                    <a:pt x="50875" y="3521"/>
                  </a:moveTo>
                  <a:lnTo>
                    <a:pt x="47132" y="3521"/>
                  </a:lnTo>
                  <a:cubicBezTo>
                    <a:pt x="40724" y="3521"/>
                    <a:pt x="35513" y="8732"/>
                    <a:pt x="35513" y="15140"/>
                  </a:cubicBezTo>
                  <a:lnTo>
                    <a:pt x="35513" y="15481"/>
                  </a:lnTo>
                  <a:lnTo>
                    <a:pt x="35513" y="15499"/>
                  </a:lnTo>
                  <a:lnTo>
                    <a:pt x="35513" y="15858"/>
                  </a:lnTo>
                  <a:cubicBezTo>
                    <a:pt x="35513" y="22266"/>
                    <a:pt x="40724" y="27477"/>
                    <a:pt x="47132" y="27477"/>
                  </a:cubicBezTo>
                  <a:lnTo>
                    <a:pt x="50875" y="27477"/>
                  </a:lnTo>
                  <a:lnTo>
                    <a:pt x="50875" y="30920"/>
                  </a:lnTo>
                  <a:lnTo>
                    <a:pt x="25699" y="30920"/>
                  </a:lnTo>
                  <a:lnTo>
                    <a:pt x="25699" y="22943"/>
                  </a:lnTo>
                  <a:cubicBezTo>
                    <a:pt x="29696" y="22875"/>
                    <a:pt x="32930" y="19605"/>
                    <a:pt x="32930" y="15590"/>
                  </a:cubicBezTo>
                  <a:cubicBezTo>
                    <a:pt x="32930" y="11574"/>
                    <a:pt x="29696" y="8305"/>
                    <a:pt x="25699" y="8232"/>
                  </a:cubicBezTo>
                  <a:lnTo>
                    <a:pt x="25699" y="260"/>
                  </a:lnTo>
                  <a:lnTo>
                    <a:pt x="50875" y="260"/>
                  </a:lnTo>
                  <a:close/>
                  <a:moveTo>
                    <a:pt x="50875" y="11211"/>
                  </a:moveTo>
                  <a:lnTo>
                    <a:pt x="39842" y="11211"/>
                  </a:lnTo>
                  <a:lnTo>
                    <a:pt x="39174" y="11261"/>
                  </a:lnTo>
                  <a:cubicBezTo>
                    <a:pt x="38946" y="11292"/>
                    <a:pt x="38728" y="11347"/>
                    <a:pt x="38519" y="11411"/>
                  </a:cubicBezTo>
                  <a:lnTo>
                    <a:pt x="37896" y="11665"/>
                  </a:lnTo>
                  <a:cubicBezTo>
                    <a:pt x="37691" y="11765"/>
                    <a:pt x="37500" y="11884"/>
                    <a:pt x="37318" y="12015"/>
                  </a:cubicBezTo>
                  <a:lnTo>
                    <a:pt x="36800" y="12448"/>
                  </a:lnTo>
                  <a:cubicBezTo>
                    <a:pt x="36641" y="12607"/>
                    <a:pt x="36490" y="12775"/>
                    <a:pt x="36359" y="12957"/>
                  </a:cubicBezTo>
                  <a:lnTo>
                    <a:pt x="35999" y="13530"/>
                  </a:lnTo>
                  <a:cubicBezTo>
                    <a:pt x="35945" y="13639"/>
                    <a:pt x="35890" y="13748"/>
                    <a:pt x="35840" y="13862"/>
                  </a:cubicBezTo>
                  <a:cubicBezTo>
                    <a:pt x="36477" y="8195"/>
                    <a:pt x="41297" y="3780"/>
                    <a:pt x="47132" y="3780"/>
                  </a:cubicBezTo>
                  <a:lnTo>
                    <a:pt x="50875" y="3780"/>
                  </a:lnTo>
                  <a:close/>
                  <a:moveTo>
                    <a:pt x="50875" y="19560"/>
                  </a:moveTo>
                  <a:lnTo>
                    <a:pt x="41297" y="19560"/>
                  </a:lnTo>
                  <a:cubicBezTo>
                    <a:pt x="41461" y="19496"/>
                    <a:pt x="41629" y="19428"/>
                    <a:pt x="41788" y="19351"/>
                  </a:cubicBezTo>
                  <a:lnTo>
                    <a:pt x="41670" y="19119"/>
                  </a:lnTo>
                  <a:cubicBezTo>
                    <a:pt x="41479" y="19214"/>
                    <a:pt x="41284" y="19296"/>
                    <a:pt x="41079" y="19364"/>
                  </a:cubicBezTo>
                  <a:lnTo>
                    <a:pt x="41143" y="19560"/>
                  </a:lnTo>
                  <a:lnTo>
                    <a:pt x="40470" y="19560"/>
                  </a:lnTo>
                  <a:lnTo>
                    <a:pt x="40461" y="19510"/>
                  </a:lnTo>
                  <a:cubicBezTo>
                    <a:pt x="40292" y="19537"/>
                    <a:pt x="40119" y="19551"/>
                    <a:pt x="39942" y="19555"/>
                  </a:cubicBezTo>
                  <a:lnTo>
                    <a:pt x="39942" y="11470"/>
                  </a:lnTo>
                  <a:lnTo>
                    <a:pt x="40479" y="11470"/>
                  </a:lnTo>
                  <a:lnTo>
                    <a:pt x="40479" y="11488"/>
                  </a:lnTo>
                  <a:cubicBezTo>
                    <a:pt x="40688" y="11524"/>
                    <a:pt x="40897" y="11574"/>
                    <a:pt x="41097" y="11638"/>
                  </a:cubicBezTo>
                  <a:lnTo>
                    <a:pt x="41152" y="11470"/>
                  </a:lnTo>
                  <a:lnTo>
                    <a:pt x="50875" y="11470"/>
                  </a:lnTo>
                  <a:close/>
                  <a:moveTo>
                    <a:pt x="35781" y="15822"/>
                  </a:moveTo>
                  <a:cubicBezTo>
                    <a:pt x="35781" y="15817"/>
                    <a:pt x="35781" y="15817"/>
                    <a:pt x="35781" y="15813"/>
                  </a:cubicBezTo>
                  <a:cubicBezTo>
                    <a:pt x="35772" y="15713"/>
                    <a:pt x="35772" y="15608"/>
                    <a:pt x="35772" y="15504"/>
                  </a:cubicBezTo>
                  <a:cubicBezTo>
                    <a:pt x="35777" y="13321"/>
                    <a:pt x="37518" y="11543"/>
                    <a:pt x="39687" y="11474"/>
                  </a:cubicBezTo>
                  <a:lnTo>
                    <a:pt x="39687" y="19555"/>
                  </a:lnTo>
                  <a:cubicBezTo>
                    <a:pt x="39519" y="19551"/>
                    <a:pt x="39351" y="19537"/>
                    <a:pt x="39192" y="19510"/>
                  </a:cubicBezTo>
                  <a:lnTo>
                    <a:pt x="39192" y="19510"/>
                  </a:lnTo>
                  <a:cubicBezTo>
                    <a:pt x="38983" y="19478"/>
                    <a:pt x="38773" y="19428"/>
                    <a:pt x="38573" y="19360"/>
                  </a:cubicBezTo>
                  <a:lnTo>
                    <a:pt x="38573" y="19364"/>
                  </a:lnTo>
                  <a:cubicBezTo>
                    <a:pt x="38369" y="19296"/>
                    <a:pt x="38173" y="19214"/>
                    <a:pt x="37982" y="19119"/>
                  </a:cubicBezTo>
                  <a:lnTo>
                    <a:pt x="37982" y="19114"/>
                  </a:lnTo>
                  <a:cubicBezTo>
                    <a:pt x="37796" y="19019"/>
                    <a:pt x="37614" y="18910"/>
                    <a:pt x="37441" y="18782"/>
                  </a:cubicBezTo>
                  <a:lnTo>
                    <a:pt x="37441" y="18787"/>
                  </a:lnTo>
                  <a:cubicBezTo>
                    <a:pt x="37268" y="18660"/>
                    <a:pt x="37104" y="18523"/>
                    <a:pt x="36954" y="18373"/>
                  </a:cubicBezTo>
                  <a:lnTo>
                    <a:pt x="36959" y="18369"/>
                  </a:lnTo>
                  <a:cubicBezTo>
                    <a:pt x="36809" y="18218"/>
                    <a:pt x="36668" y="18055"/>
                    <a:pt x="36545" y="17882"/>
                  </a:cubicBezTo>
                  <a:lnTo>
                    <a:pt x="36541" y="17886"/>
                  </a:lnTo>
                  <a:cubicBezTo>
                    <a:pt x="36418" y="17714"/>
                    <a:pt x="36304" y="17532"/>
                    <a:pt x="36209" y="17341"/>
                  </a:cubicBezTo>
                  <a:lnTo>
                    <a:pt x="36213" y="17341"/>
                  </a:lnTo>
                  <a:cubicBezTo>
                    <a:pt x="36113" y="17154"/>
                    <a:pt x="36031" y="16954"/>
                    <a:pt x="35968" y="16754"/>
                  </a:cubicBezTo>
                  <a:lnTo>
                    <a:pt x="35963" y="16754"/>
                  </a:lnTo>
                  <a:cubicBezTo>
                    <a:pt x="35899" y="16554"/>
                    <a:pt x="35849" y="16345"/>
                    <a:pt x="35817" y="16136"/>
                  </a:cubicBezTo>
                  <a:lnTo>
                    <a:pt x="35817" y="16131"/>
                  </a:lnTo>
                  <a:cubicBezTo>
                    <a:pt x="35804" y="16031"/>
                    <a:pt x="35790" y="15926"/>
                    <a:pt x="35781" y="15822"/>
                  </a:cubicBezTo>
                  <a:close/>
                  <a:moveTo>
                    <a:pt x="50875" y="27218"/>
                  </a:moveTo>
                  <a:lnTo>
                    <a:pt x="47132" y="27218"/>
                  </a:lnTo>
                  <a:cubicBezTo>
                    <a:pt x="41311" y="27218"/>
                    <a:pt x="36504" y="22825"/>
                    <a:pt x="35849" y="17182"/>
                  </a:cubicBezTo>
                  <a:cubicBezTo>
                    <a:pt x="36500" y="18728"/>
                    <a:pt x="38032" y="19819"/>
                    <a:pt x="39815" y="19819"/>
                  </a:cubicBezTo>
                  <a:lnTo>
                    <a:pt x="39824" y="19819"/>
                  </a:lnTo>
                  <a:lnTo>
                    <a:pt x="39828" y="19819"/>
                  </a:lnTo>
                  <a:lnTo>
                    <a:pt x="50875" y="19819"/>
                  </a:lnTo>
                  <a:close/>
                  <a:moveTo>
                    <a:pt x="32661" y="15590"/>
                  </a:moveTo>
                  <a:cubicBezTo>
                    <a:pt x="32661" y="19455"/>
                    <a:pt x="29551" y="22611"/>
                    <a:pt x="25699" y="22684"/>
                  </a:cubicBezTo>
                  <a:lnTo>
                    <a:pt x="25699" y="8491"/>
                  </a:lnTo>
                  <a:cubicBezTo>
                    <a:pt x="29551" y="8568"/>
                    <a:pt x="32661" y="11720"/>
                    <a:pt x="32661" y="15590"/>
                  </a:cubicBezTo>
                  <a:close/>
                  <a:moveTo>
                    <a:pt x="18473" y="15590"/>
                  </a:moveTo>
                  <a:cubicBezTo>
                    <a:pt x="18473" y="11720"/>
                    <a:pt x="21579" y="8568"/>
                    <a:pt x="25431" y="8491"/>
                  </a:cubicBezTo>
                  <a:lnTo>
                    <a:pt x="25431" y="22684"/>
                  </a:lnTo>
                  <a:cubicBezTo>
                    <a:pt x="21579" y="22611"/>
                    <a:pt x="18473" y="19455"/>
                    <a:pt x="18473" y="15590"/>
                  </a:cubicBezTo>
                  <a:close/>
                  <a:moveTo>
                    <a:pt x="25431" y="30920"/>
                  </a:moveTo>
                  <a:lnTo>
                    <a:pt x="260" y="30920"/>
                  </a:lnTo>
                  <a:lnTo>
                    <a:pt x="260" y="27477"/>
                  </a:lnTo>
                  <a:lnTo>
                    <a:pt x="4002" y="27477"/>
                  </a:lnTo>
                  <a:cubicBezTo>
                    <a:pt x="10410" y="27477"/>
                    <a:pt x="15621" y="22266"/>
                    <a:pt x="15621" y="15858"/>
                  </a:cubicBezTo>
                  <a:lnTo>
                    <a:pt x="15621" y="15499"/>
                  </a:lnTo>
                  <a:lnTo>
                    <a:pt x="15621" y="15481"/>
                  </a:lnTo>
                  <a:lnTo>
                    <a:pt x="15621" y="15140"/>
                  </a:lnTo>
                  <a:cubicBezTo>
                    <a:pt x="15621" y="8732"/>
                    <a:pt x="10410" y="3521"/>
                    <a:pt x="4002" y="3521"/>
                  </a:cubicBezTo>
                  <a:lnTo>
                    <a:pt x="260" y="3521"/>
                  </a:lnTo>
                  <a:lnTo>
                    <a:pt x="260" y="260"/>
                  </a:lnTo>
                  <a:lnTo>
                    <a:pt x="25431" y="260"/>
                  </a:lnTo>
                  <a:lnTo>
                    <a:pt x="25431" y="8232"/>
                  </a:lnTo>
                  <a:cubicBezTo>
                    <a:pt x="21433" y="8305"/>
                    <a:pt x="18204" y="11574"/>
                    <a:pt x="18204" y="15590"/>
                  </a:cubicBezTo>
                  <a:cubicBezTo>
                    <a:pt x="18204" y="19605"/>
                    <a:pt x="21433" y="22875"/>
                    <a:pt x="25431" y="22943"/>
                  </a:cubicBezTo>
                  <a:close/>
                  <a:moveTo>
                    <a:pt x="260" y="19819"/>
                  </a:moveTo>
                  <a:lnTo>
                    <a:pt x="11301" y="19819"/>
                  </a:lnTo>
                  <a:lnTo>
                    <a:pt x="11306" y="19819"/>
                  </a:lnTo>
                  <a:lnTo>
                    <a:pt x="11319" y="19819"/>
                  </a:lnTo>
                  <a:cubicBezTo>
                    <a:pt x="13102" y="19819"/>
                    <a:pt x="14635" y="18728"/>
                    <a:pt x="15285" y="17182"/>
                  </a:cubicBezTo>
                  <a:cubicBezTo>
                    <a:pt x="14630" y="22825"/>
                    <a:pt x="9819" y="27218"/>
                    <a:pt x="4002" y="27218"/>
                  </a:cubicBezTo>
                  <a:lnTo>
                    <a:pt x="260" y="27218"/>
                  </a:lnTo>
                  <a:close/>
                  <a:moveTo>
                    <a:pt x="260" y="11470"/>
                  </a:moveTo>
                  <a:lnTo>
                    <a:pt x="9978" y="11470"/>
                  </a:lnTo>
                  <a:lnTo>
                    <a:pt x="10037" y="11638"/>
                  </a:lnTo>
                  <a:cubicBezTo>
                    <a:pt x="10237" y="11574"/>
                    <a:pt x="10446" y="11524"/>
                    <a:pt x="10655" y="11488"/>
                  </a:cubicBezTo>
                  <a:lnTo>
                    <a:pt x="10651" y="11470"/>
                  </a:lnTo>
                  <a:lnTo>
                    <a:pt x="11188" y="11470"/>
                  </a:lnTo>
                  <a:lnTo>
                    <a:pt x="11188" y="19555"/>
                  </a:lnTo>
                  <a:cubicBezTo>
                    <a:pt x="11015" y="19551"/>
                    <a:pt x="10842" y="19537"/>
                    <a:pt x="10669" y="19510"/>
                  </a:cubicBezTo>
                  <a:lnTo>
                    <a:pt x="10665" y="19560"/>
                  </a:lnTo>
                  <a:lnTo>
                    <a:pt x="9987" y="19560"/>
                  </a:lnTo>
                  <a:lnTo>
                    <a:pt x="10051" y="19364"/>
                  </a:lnTo>
                  <a:cubicBezTo>
                    <a:pt x="9850" y="19296"/>
                    <a:pt x="9650" y="19214"/>
                    <a:pt x="9464" y="19119"/>
                  </a:cubicBezTo>
                  <a:lnTo>
                    <a:pt x="9346" y="19351"/>
                  </a:lnTo>
                  <a:cubicBezTo>
                    <a:pt x="9505" y="19428"/>
                    <a:pt x="9669" y="19496"/>
                    <a:pt x="9837" y="19560"/>
                  </a:cubicBezTo>
                  <a:lnTo>
                    <a:pt x="260" y="19560"/>
                  </a:lnTo>
                  <a:close/>
                  <a:moveTo>
                    <a:pt x="15317" y="16136"/>
                  </a:moveTo>
                  <a:cubicBezTo>
                    <a:pt x="15280" y="16345"/>
                    <a:pt x="15230" y="16554"/>
                    <a:pt x="15167" y="16754"/>
                  </a:cubicBezTo>
                  <a:lnTo>
                    <a:pt x="15167" y="16754"/>
                  </a:lnTo>
                  <a:cubicBezTo>
                    <a:pt x="15098" y="16954"/>
                    <a:pt x="15017" y="17154"/>
                    <a:pt x="14921" y="17341"/>
                  </a:cubicBezTo>
                  <a:lnTo>
                    <a:pt x="14926" y="17341"/>
                  </a:lnTo>
                  <a:cubicBezTo>
                    <a:pt x="14826" y="17532"/>
                    <a:pt x="14716" y="17714"/>
                    <a:pt x="14589" y="17886"/>
                  </a:cubicBezTo>
                  <a:lnTo>
                    <a:pt x="14589" y="17882"/>
                  </a:lnTo>
                  <a:cubicBezTo>
                    <a:pt x="14462" y="18055"/>
                    <a:pt x="14325" y="18218"/>
                    <a:pt x="14175" y="18369"/>
                  </a:cubicBezTo>
                  <a:lnTo>
                    <a:pt x="14175" y="18373"/>
                  </a:lnTo>
                  <a:cubicBezTo>
                    <a:pt x="14025" y="18523"/>
                    <a:pt x="13866" y="18660"/>
                    <a:pt x="13693" y="18787"/>
                  </a:cubicBezTo>
                  <a:lnTo>
                    <a:pt x="13689" y="18782"/>
                  </a:lnTo>
                  <a:cubicBezTo>
                    <a:pt x="13520" y="18910"/>
                    <a:pt x="13334" y="19019"/>
                    <a:pt x="13148" y="19114"/>
                  </a:cubicBezTo>
                  <a:lnTo>
                    <a:pt x="13148" y="19119"/>
                  </a:lnTo>
                  <a:cubicBezTo>
                    <a:pt x="12961" y="19214"/>
                    <a:pt x="12766" y="19296"/>
                    <a:pt x="12561" y="19364"/>
                  </a:cubicBezTo>
                  <a:lnTo>
                    <a:pt x="12561" y="19360"/>
                  </a:lnTo>
                  <a:cubicBezTo>
                    <a:pt x="12356" y="19428"/>
                    <a:pt x="12152" y="19478"/>
                    <a:pt x="11942" y="19510"/>
                  </a:cubicBezTo>
                  <a:lnTo>
                    <a:pt x="11942" y="19510"/>
                  </a:lnTo>
                  <a:cubicBezTo>
                    <a:pt x="11779" y="19537"/>
                    <a:pt x="11615" y="19551"/>
                    <a:pt x="11447" y="19555"/>
                  </a:cubicBezTo>
                  <a:lnTo>
                    <a:pt x="11447" y="11474"/>
                  </a:lnTo>
                  <a:cubicBezTo>
                    <a:pt x="13616" y="11543"/>
                    <a:pt x="15358" y="13321"/>
                    <a:pt x="15362" y="15504"/>
                  </a:cubicBezTo>
                  <a:cubicBezTo>
                    <a:pt x="15362" y="15608"/>
                    <a:pt x="15358" y="15713"/>
                    <a:pt x="15349" y="15813"/>
                  </a:cubicBezTo>
                  <a:cubicBezTo>
                    <a:pt x="15349" y="15817"/>
                    <a:pt x="15349" y="15817"/>
                    <a:pt x="15349" y="15822"/>
                  </a:cubicBezTo>
                  <a:cubicBezTo>
                    <a:pt x="15339" y="15926"/>
                    <a:pt x="15330" y="16031"/>
                    <a:pt x="15312" y="16131"/>
                  </a:cubicBezTo>
                  <a:close/>
                  <a:moveTo>
                    <a:pt x="260" y="3780"/>
                  </a:moveTo>
                  <a:lnTo>
                    <a:pt x="4002" y="3780"/>
                  </a:lnTo>
                  <a:cubicBezTo>
                    <a:pt x="9832" y="3780"/>
                    <a:pt x="14653" y="8195"/>
                    <a:pt x="15289" y="13862"/>
                  </a:cubicBezTo>
                  <a:cubicBezTo>
                    <a:pt x="15244" y="13748"/>
                    <a:pt x="15189" y="13639"/>
                    <a:pt x="15130" y="13530"/>
                  </a:cubicBezTo>
                  <a:lnTo>
                    <a:pt x="15144" y="13521"/>
                  </a:lnTo>
                  <a:cubicBezTo>
                    <a:pt x="15039" y="13321"/>
                    <a:pt x="14921" y="13130"/>
                    <a:pt x="14785" y="12948"/>
                  </a:cubicBezTo>
                  <a:lnTo>
                    <a:pt x="14776" y="12957"/>
                  </a:lnTo>
                  <a:cubicBezTo>
                    <a:pt x="14639" y="12775"/>
                    <a:pt x="14494" y="12607"/>
                    <a:pt x="14330" y="12448"/>
                  </a:cubicBezTo>
                  <a:lnTo>
                    <a:pt x="13816" y="12015"/>
                  </a:lnTo>
                  <a:cubicBezTo>
                    <a:pt x="13634" y="11884"/>
                    <a:pt x="13439" y="11765"/>
                    <a:pt x="13238" y="11665"/>
                  </a:cubicBezTo>
                  <a:lnTo>
                    <a:pt x="12615" y="11411"/>
                  </a:lnTo>
                  <a:cubicBezTo>
                    <a:pt x="12402" y="11347"/>
                    <a:pt x="12183" y="11292"/>
                    <a:pt x="11961" y="11261"/>
                  </a:cubicBezTo>
                  <a:lnTo>
                    <a:pt x="11292" y="11211"/>
                  </a:lnTo>
                  <a:lnTo>
                    <a:pt x="260" y="11211"/>
                  </a:lnTo>
                  <a:close/>
                  <a:moveTo>
                    <a:pt x="25690" y="1"/>
                  </a:moveTo>
                  <a:lnTo>
                    <a:pt x="25444" y="1"/>
                  </a:lnTo>
                  <a:lnTo>
                    <a:pt x="0" y="1"/>
                  </a:lnTo>
                  <a:lnTo>
                    <a:pt x="0" y="3521"/>
                  </a:lnTo>
                  <a:lnTo>
                    <a:pt x="0" y="3780"/>
                  </a:lnTo>
                  <a:lnTo>
                    <a:pt x="0" y="11211"/>
                  </a:lnTo>
                  <a:lnTo>
                    <a:pt x="0" y="11470"/>
                  </a:lnTo>
                  <a:lnTo>
                    <a:pt x="0" y="19560"/>
                  </a:lnTo>
                  <a:lnTo>
                    <a:pt x="0" y="19819"/>
                  </a:lnTo>
                  <a:lnTo>
                    <a:pt x="0" y="27218"/>
                  </a:lnTo>
                  <a:lnTo>
                    <a:pt x="0" y="27477"/>
                  </a:lnTo>
                  <a:lnTo>
                    <a:pt x="0" y="31179"/>
                  </a:lnTo>
                  <a:lnTo>
                    <a:pt x="25444" y="31179"/>
                  </a:lnTo>
                  <a:lnTo>
                    <a:pt x="25690" y="31179"/>
                  </a:lnTo>
                  <a:lnTo>
                    <a:pt x="51134" y="31179"/>
                  </a:lnTo>
                  <a:lnTo>
                    <a:pt x="51134" y="27477"/>
                  </a:lnTo>
                  <a:lnTo>
                    <a:pt x="51134" y="27218"/>
                  </a:lnTo>
                  <a:lnTo>
                    <a:pt x="51134" y="19819"/>
                  </a:lnTo>
                  <a:lnTo>
                    <a:pt x="51134" y="19560"/>
                  </a:lnTo>
                  <a:lnTo>
                    <a:pt x="51134" y="11470"/>
                  </a:lnTo>
                  <a:lnTo>
                    <a:pt x="51134" y="11211"/>
                  </a:lnTo>
                  <a:lnTo>
                    <a:pt x="51134" y="3780"/>
                  </a:lnTo>
                  <a:lnTo>
                    <a:pt x="51134" y="3521"/>
                  </a:lnTo>
                  <a:lnTo>
                    <a:pt x="51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g2dd5c9a16e4_0_432"/>
            <p:cNvSpPr/>
            <p:nvPr/>
          </p:nvSpPr>
          <p:spPr>
            <a:xfrm>
              <a:off x="5493125" y="2689865"/>
              <a:ext cx="33532" cy="35950"/>
            </a:xfrm>
            <a:custGeom>
              <a:rect b="b" l="l" r="r" t="t"/>
              <a:pathLst>
                <a:path extrusionOk="0" h="669" w="624">
                  <a:moveTo>
                    <a:pt x="623" y="514"/>
                  </a:moveTo>
                  <a:cubicBezTo>
                    <a:pt x="491" y="332"/>
                    <a:pt x="346" y="159"/>
                    <a:pt x="187" y="0"/>
                  </a:cubicBezTo>
                  <a:lnTo>
                    <a:pt x="0" y="182"/>
                  </a:lnTo>
                  <a:cubicBezTo>
                    <a:pt x="150" y="332"/>
                    <a:pt x="291" y="496"/>
                    <a:pt x="414" y="6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g2dd5c9a16e4_0_432"/>
            <p:cNvSpPr/>
            <p:nvPr/>
          </p:nvSpPr>
          <p:spPr>
            <a:xfrm>
              <a:off x="5554170" y="2817650"/>
              <a:ext cx="16444" cy="36488"/>
            </a:xfrm>
            <a:custGeom>
              <a:rect b="b" l="l" r="r" t="t"/>
              <a:pathLst>
                <a:path extrusionOk="0" h="679" w="306">
                  <a:moveTo>
                    <a:pt x="46" y="669"/>
                  </a:moveTo>
                  <a:lnTo>
                    <a:pt x="306" y="678"/>
                  </a:lnTo>
                  <a:lnTo>
                    <a:pt x="306" y="669"/>
                  </a:lnTo>
                  <a:cubicBezTo>
                    <a:pt x="306" y="446"/>
                    <a:pt x="287" y="219"/>
                    <a:pt x="256" y="0"/>
                  </a:cubicBezTo>
                  <a:lnTo>
                    <a:pt x="1" y="41"/>
                  </a:lnTo>
                  <a:cubicBezTo>
                    <a:pt x="33" y="246"/>
                    <a:pt x="46" y="460"/>
                    <a:pt x="46" y="6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g2dd5c9a16e4_0_432"/>
            <p:cNvSpPr/>
            <p:nvPr/>
          </p:nvSpPr>
          <p:spPr>
            <a:xfrm>
              <a:off x="5533159" y="2748760"/>
              <a:ext cx="26493" cy="37885"/>
            </a:xfrm>
            <a:custGeom>
              <a:rect b="b" l="l" r="r" t="t"/>
              <a:pathLst>
                <a:path extrusionOk="0" h="705" w="493">
                  <a:moveTo>
                    <a:pt x="492" y="623"/>
                  </a:moveTo>
                  <a:cubicBezTo>
                    <a:pt x="419" y="409"/>
                    <a:pt x="333" y="200"/>
                    <a:pt x="233" y="0"/>
                  </a:cubicBezTo>
                  <a:lnTo>
                    <a:pt x="1" y="114"/>
                  </a:lnTo>
                  <a:cubicBezTo>
                    <a:pt x="96" y="305"/>
                    <a:pt x="178" y="505"/>
                    <a:pt x="242" y="7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g2dd5c9a16e4_0_432"/>
            <p:cNvSpPr/>
            <p:nvPr/>
          </p:nvSpPr>
          <p:spPr>
            <a:xfrm>
              <a:off x="5466472" y="3008037"/>
              <a:ext cx="35950" cy="33532"/>
            </a:xfrm>
            <a:custGeom>
              <a:rect b="b" l="l" r="r" t="t"/>
              <a:pathLst>
                <a:path extrusionOk="0" h="624" w="669">
                  <a:moveTo>
                    <a:pt x="155" y="623"/>
                  </a:moveTo>
                  <a:cubicBezTo>
                    <a:pt x="337" y="491"/>
                    <a:pt x="510" y="341"/>
                    <a:pt x="669" y="182"/>
                  </a:cubicBezTo>
                  <a:lnTo>
                    <a:pt x="487" y="0"/>
                  </a:lnTo>
                  <a:cubicBezTo>
                    <a:pt x="337" y="150"/>
                    <a:pt x="173" y="291"/>
                    <a:pt x="0" y="4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g2dd5c9a16e4_0_432"/>
            <p:cNvSpPr/>
            <p:nvPr/>
          </p:nvSpPr>
          <p:spPr>
            <a:xfrm>
              <a:off x="5438099" y="2647091"/>
              <a:ext cx="37455" cy="30362"/>
            </a:xfrm>
            <a:custGeom>
              <a:rect b="b" l="l" r="r" t="t"/>
              <a:pathLst>
                <a:path extrusionOk="0" h="565" w="697">
                  <a:moveTo>
                    <a:pt x="697" y="355"/>
                  </a:moveTo>
                  <a:cubicBezTo>
                    <a:pt x="515" y="223"/>
                    <a:pt x="319" y="100"/>
                    <a:pt x="119" y="0"/>
                  </a:cubicBezTo>
                  <a:lnTo>
                    <a:pt x="1" y="228"/>
                  </a:lnTo>
                  <a:cubicBezTo>
                    <a:pt x="187" y="323"/>
                    <a:pt x="369" y="437"/>
                    <a:pt x="542" y="5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g2dd5c9a16e4_0_432"/>
            <p:cNvSpPr/>
            <p:nvPr/>
          </p:nvSpPr>
          <p:spPr>
            <a:xfrm>
              <a:off x="5545895" y="2888044"/>
              <a:ext cx="21817" cy="37670"/>
            </a:xfrm>
            <a:custGeom>
              <a:rect b="b" l="l" r="r" t="t"/>
              <a:pathLst>
                <a:path extrusionOk="0" h="701" w="406">
                  <a:moveTo>
                    <a:pt x="0" y="619"/>
                  </a:moveTo>
                  <a:lnTo>
                    <a:pt x="246" y="701"/>
                  </a:lnTo>
                  <a:cubicBezTo>
                    <a:pt x="319" y="487"/>
                    <a:pt x="369" y="264"/>
                    <a:pt x="405" y="41"/>
                  </a:cubicBezTo>
                  <a:lnTo>
                    <a:pt x="150" y="0"/>
                  </a:lnTo>
                  <a:cubicBezTo>
                    <a:pt x="119" y="209"/>
                    <a:pt x="69" y="419"/>
                    <a:pt x="0" y="6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g2dd5c9a16e4_0_432"/>
            <p:cNvSpPr/>
            <p:nvPr/>
          </p:nvSpPr>
          <p:spPr>
            <a:xfrm>
              <a:off x="5514835" y="2953011"/>
              <a:ext cx="30362" cy="37240"/>
            </a:xfrm>
            <a:custGeom>
              <a:rect b="b" l="l" r="r" t="t"/>
              <a:pathLst>
                <a:path extrusionOk="0" h="693" w="565">
                  <a:moveTo>
                    <a:pt x="210" y="692"/>
                  </a:moveTo>
                  <a:cubicBezTo>
                    <a:pt x="342" y="510"/>
                    <a:pt x="460" y="319"/>
                    <a:pt x="565" y="119"/>
                  </a:cubicBezTo>
                  <a:lnTo>
                    <a:pt x="337" y="1"/>
                  </a:lnTo>
                  <a:cubicBezTo>
                    <a:pt x="237" y="187"/>
                    <a:pt x="128" y="369"/>
                    <a:pt x="1" y="5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g2dd5c9a16e4_0_432"/>
            <p:cNvSpPr/>
            <p:nvPr/>
          </p:nvSpPr>
          <p:spPr>
            <a:xfrm>
              <a:off x="3008300" y="2691799"/>
              <a:ext cx="140846" cy="333119"/>
            </a:xfrm>
            <a:custGeom>
              <a:rect b="b" l="l" r="r" t="t"/>
              <a:pathLst>
                <a:path extrusionOk="0" h="6199" w="2621">
                  <a:moveTo>
                    <a:pt x="2620" y="5699"/>
                  </a:moveTo>
                  <a:cubicBezTo>
                    <a:pt x="2620" y="5976"/>
                    <a:pt x="2397" y="6199"/>
                    <a:pt x="2120" y="6199"/>
                  </a:cubicBezTo>
                  <a:lnTo>
                    <a:pt x="501" y="6199"/>
                  </a:lnTo>
                  <a:cubicBezTo>
                    <a:pt x="224" y="6199"/>
                    <a:pt x="1" y="5976"/>
                    <a:pt x="1" y="5699"/>
                  </a:cubicBezTo>
                  <a:lnTo>
                    <a:pt x="1" y="501"/>
                  </a:lnTo>
                  <a:cubicBezTo>
                    <a:pt x="1" y="228"/>
                    <a:pt x="224" y="0"/>
                    <a:pt x="501" y="0"/>
                  </a:cubicBezTo>
                  <a:lnTo>
                    <a:pt x="2120" y="0"/>
                  </a:lnTo>
                  <a:cubicBezTo>
                    <a:pt x="2397" y="0"/>
                    <a:pt x="2620" y="228"/>
                    <a:pt x="2620" y="501"/>
                  </a:cubicBezTo>
                  <a:close/>
                </a:path>
              </a:pathLst>
            </a:custGeom>
            <a:solidFill>
              <a:srgbClr val="252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g2dd5c9a16e4_0_432"/>
            <p:cNvSpPr/>
            <p:nvPr/>
          </p:nvSpPr>
          <p:spPr>
            <a:xfrm>
              <a:off x="3063058" y="2718452"/>
              <a:ext cx="226611" cy="278629"/>
            </a:xfrm>
            <a:custGeom>
              <a:rect b="b" l="l" r="r" t="t"/>
              <a:pathLst>
                <a:path extrusionOk="0" h="5185" w="4217">
                  <a:moveTo>
                    <a:pt x="4216" y="737"/>
                  </a:moveTo>
                  <a:lnTo>
                    <a:pt x="4216" y="0"/>
                  </a:lnTo>
                  <a:lnTo>
                    <a:pt x="1492" y="0"/>
                  </a:lnTo>
                  <a:lnTo>
                    <a:pt x="924" y="0"/>
                  </a:lnTo>
                  <a:lnTo>
                    <a:pt x="924" y="737"/>
                  </a:lnTo>
                  <a:lnTo>
                    <a:pt x="924" y="1756"/>
                  </a:lnTo>
                  <a:lnTo>
                    <a:pt x="1" y="1756"/>
                  </a:lnTo>
                  <a:lnTo>
                    <a:pt x="1" y="3424"/>
                  </a:lnTo>
                  <a:lnTo>
                    <a:pt x="924" y="3424"/>
                  </a:lnTo>
                  <a:lnTo>
                    <a:pt x="924" y="4448"/>
                  </a:lnTo>
                  <a:lnTo>
                    <a:pt x="924" y="5184"/>
                  </a:lnTo>
                  <a:lnTo>
                    <a:pt x="1492" y="5184"/>
                  </a:lnTo>
                  <a:lnTo>
                    <a:pt x="4216" y="5184"/>
                  </a:lnTo>
                  <a:lnTo>
                    <a:pt x="4216" y="4448"/>
                  </a:lnTo>
                  <a:lnTo>
                    <a:pt x="1492" y="4448"/>
                  </a:lnTo>
                  <a:lnTo>
                    <a:pt x="1492" y="737"/>
                  </a:lnTo>
                  <a:close/>
                </a:path>
              </a:pathLst>
            </a:custGeom>
            <a:solidFill>
              <a:srgbClr val="8F9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g2dd5c9a16e4_0_432"/>
            <p:cNvSpPr/>
            <p:nvPr/>
          </p:nvSpPr>
          <p:spPr>
            <a:xfrm>
              <a:off x="3284935" y="2691799"/>
              <a:ext cx="35735" cy="333119"/>
            </a:xfrm>
            <a:custGeom>
              <a:rect b="b" l="l" r="r" t="t"/>
              <a:pathLst>
                <a:path extrusionOk="0" h="6199" w="665">
                  <a:moveTo>
                    <a:pt x="665" y="6199"/>
                  </a:moveTo>
                  <a:lnTo>
                    <a:pt x="1" y="6199"/>
                  </a:lnTo>
                  <a:lnTo>
                    <a:pt x="1" y="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252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2dd5c9a16e4_0_432"/>
            <p:cNvSpPr/>
            <p:nvPr/>
          </p:nvSpPr>
          <p:spPr>
            <a:xfrm>
              <a:off x="3320616" y="2779551"/>
              <a:ext cx="157935" cy="157881"/>
            </a:xfrm>
            <a:custGeom>
              <a:rect b="b" l="l" r="r" t="t"/>
              <a:pathLst>
                <a:path extrusionOk="0" h="2938" w="2939">
                  <a:moveTo>
                    <a:pt x="1470" y="2679"/>
                  </a:moveTo>
                  <a:cubicBezTo>
                    <a:pt x="801" y="2679"/>
                    <a:pt x="260" y="2137"/>
                    <a:pt x="260" y="1469"/>
                  </a:cubicBezTo>
                  <a:cubicBezTo>
                    <a:pt x="260" y="800"/>
                    <a:pt x="801" y="255"/>
                    <a:pt x="1470" y="255"/>
                  </a:cubicBezTo>
                  <a:cubicBezTo>
                    <a:pt x="2143" y="255"/>
                    <a:pt x="2684" y="800"/>
                    <a:pt x="2684" y="1469"/>
                  </a:cubicBezTo>
                  <a:cubicBezTo>
                    <a:pt x="2684" y="2137"/>
                    <a:pt x="2143" y="2679"/>
                    <a:pt x="1470" y="2679"/>
                  </a:cubicBezTo>
                  <a:close/>
                  <a:moveTo>
                    <a:pt x="1470" y="0"/>
                  </a:moveTo>
                  <a:cubicBezTo>
                    <a:pt x="660" y="0"/>
                    <a:pt x="1" y="655"/>
                    <a:pt x="1" y="1469"/>
                  </a:cubicBezTo>
                  <a:cubicBezTo>
                    <a:pt x="1" y="2278"/>
                    <a:pt x="660" y="2938"/>
                    <a:pt x="1470" y="2938"/>
                  </a:cubicBezTo>
                  <a:cubicBezTo>
                    <a:pt x="2284" y="2938"/>
                    <a:pt x="2938" y="2278"/>
                    <a:pt x="2938" y="1469"/>
                  </a:cubicBezTo>
                  <a:cubicBezTo>
                    <a:pt x="2938" y="655"/>
                    <a:pt x="2284" y="0"/>
                    <a:pt x="1470" y="0"/>
                  </a:cubicBezTo>
                  <a:close/>
                </a:path>
              </a:pathLst>
            </a:custGeom>
            <a:solidFill>
              <a:srgbClr val="FF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g2dd5c9a16e4_0_432"/>
            <p:cNvSpPr/>
            <p:nvPr/>
          </p:nvSpPr>
          <p:spPr>
            <a:xfrm>
              <a:off x="3334534" y="2793200"/>
              <a:ext cx="130313" cy="130313"/>
            </a:xfrm>
            <a:custGeom>
              <a:rect b="b" l="l" r="r" t="t"/>
              <a:pathLst>
                <a:path extrusionOk="0" h="2425" w="2425">
                  <a:moveTo>
                    <a:pt x="1211" y="2093"/>
                  </a:moveTo>
                  <a:cubicBezTo>
                    <a:pt x="729" y="2093"/>
                    <a:pt x="333" y="1697"/>
                    <a:pt x="333" y="1215"/>
                  </a:cubicBezTo>
                  <a:cubicBezTo>
                    <a:pt x="333" y="728"/>
                    <a:pt x="729" y="337"/>
                    <a:pt x="1211" y="337"/>
                  </a:cubicBezTo>
                  <a:cubicBezTo>
                    <a:pt x="1697" y="337"/>
                    <a:pt x="2093" y="728"/>
                    <a:pt x="2093" y="1215"/>
                  </a:cubicBezTo>
                  <a:cubicBezTo>
                    <a:pt x="2093" y="1697"/>
                    <a:pt x="1697" y="2093"/>
                    <a:pt x="1211" y="2093"/>
                  </a:cubicBezTo>
                  <a:close/>
                  <a:moveTo>
                    <a:pt x="1211" y="1"/>
                  </a:moveTo>
                  <a:cubicBezTo>
                    <a:pt x="542" y="1"/>
                    <a:pt x="1" y="546"/>
                    <a:pt x="1" y="1215"/>
                  </a:cubicBezTo>
                  <a:cubicBezTo>
                    <a:pt x="1" y="1883"/>
                    <a:pt x="542" y="2425"/>
                    <a:pt x="1211" y="2425"/>
                  </a:cubicBezTo>
                  <a:cubicBezTo>
                    <a:pt x="1884" y="2425"/>
                    <a:pt x="2425" y="1883"/>
                    <a:pt x="2425" y="1215"/>
                  </a:cubicBezTo>
                  <a:cubicBezTo>
                    <a:pt x="2425" y="546"/>
                    <a:pt x="1884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g2dd5c9a16e4_0_432"/>
            <p:cNvSpPr/>
            <p:nvPr/>
          </p:nvSpPr>
          <p:spPr>
            <a:xfrm>
              <a:off x="5994540" y="2691799"/>
              <a:ext cx="140846" cy="333119"/>
            </a:xfrm>
            <a:custGeom>
              <a:rect b="b" l="l" r="r" t="t"/>
              <a:pathLst>
                <a:path extrusionOk="0" h="6199" w="2621">
                  <a:moveTo>
                    <a:pt x="1" y="5699"/>
                  </a:moveTo>
                  <a:cubicBezTo>
                    <a:pt x="1" y="5976"/>
                    <a:pt x="224" y="6199"/>
                    <a:pt x="501" y="6199"/>
                  </a:cubicBezTo>
                  <a:lnTo>
                    <a:pt x="2120" y="6199"/>
                  </a:lnTo>
                  <a:cubicBezTo>
                    <a:pt x="2393" y="6199"/>
                    <a:pt x="2620" y="5976"/>
                    <a:pt x="2620" y="5699"/>
                  </a:cubicBezTo>
                  <a:lnTo>
                    <a:pt x="2620" y="501"/>
                  </a:lnTo>
                  <a:cubicBezTo>
                    <a:pt x="2620" y="228"/>
                    <a:pt x="2393" y="0"/>
                    <a:pt x="2120" y="0"/>
                  </a:cubicBezTo>
                  <a:lnTo>
                    <a:pt x="501" y="0"/>
                  </a:lnTo>
                  <a:cubicBezTo>
                    <a:pt x="224" y="0"/>
                    <a:pt x="1" y="228"/>
                    <a:pt x="1" y="501"/>
                  </a:cubicBezTo>
                  <a:close/>
                </a:path>
              </a:pathLst>
            </a:custGeom>
            <a:solidFill>
              <a:srgbClr val="252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g2dd5c9a16e4_0_432"/>
            <p:cNvSpPr/>
            <p:nvPr/>
          </p:nvSpPr>
          <p:spPr>
            <a:xfrm>
              <a:off x="5854019" y="2718452"/>
              <a:ext cx="226611" cy="278629"/>
            </a:xfrm>
            <a:custGeom>
              <a:rect b="b" l="l" r="r" t="t"/>
              <a:pathLst>
                <a:path extrusionOk="0" h="5185" w="4217">
                  <a:moveTo>
                    <a:pt x="1" y="737"/>
                  </a:moveTo>
                  <a:lnTo>
                    <a:pt x="1" y="0"/>
                  </a:lnTo>
                  <a:lnTo>
                    <a:pt x="2725" y="0"/>
                  </a:lnTo>
                  <a:lnTo>
                    <a:pt x="3293" y="0"/>
                  </a:lnTo>
                  <a:lnTo>
                    <a:pt x="3293" y="737"/>
                  </a:lnTo>
                  <a:lnTo>
                    <a:pt x="3293" y="1756"/>
                  </a:lnTo>
                  <a:lnTo>
                    <a:pt x="4217" y="1756"/>
                  </a:lnTo>
                  <a:lnTo>
                    <a:pt x="4217" y="3424"/>
                  </a:lnTo>
                  <a:lnTo>
                    <a:pt x="3293" y="3424"/>
                  </a:lnTo>
                  <a:lnTo>
                    <a:pt x="3293" y="4448"/>
                  </a:lnTo>
                  <a:lnTo>
                    <a:pt x="3293" y="5184"/>
                  </a:lnTo>
                  <a:lnTo>
                    <a:pt x="2725" y="5184"/>
                  </a:lnTo>
                  <a:lnTo>
                    <a:pt x="1" y="5184"/>
                  </a:lnTo>
                  <a:lnTo>
                    <a:pt x="1" y="4448"/>
                  </a:lnTo>
                  <a:lnTo>
                    <a:pt x="2725" y="4448"/>
                  </a:lnTo>
                  <a:lnTo>
                    <a:pt x="2725" y="737"/>
                  </a:lnTo>
                  <a:close/>
                </a:path>
              </a:pathLst>
            </a:custGeom>
            <a:solidFill>
              <a:srgbClr val="8F9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g2dd5c9a16e4_0_432"/>
            <p:cNvSpPr/>
            <p:nvPr/>
          </p:nvSpPr>
          <p:spPr>
            <a:xfrm>
              <a:off x="5822745" y="2691799"/>
              <a:ext cx="36004" cy="333119"/>
            </a:xfrm>
            <a:custGeom>
              <a:rect b="b" l="l" r="r" t="t"/>
              <a:pathLst>
                <a:path extrusionOk="0" h="6199" w="670">
                  <a:moveTo>
                    <a:pt x="1" y="6199"/>
                  </a:moveTo>
                  <a:lnTo>
                    <a:pt x="669" y="6199"/>
                  </a:lnTo>
                  <a:lnTo>
                    <a:pt x="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g2dd5c9a16e4_0_432"/>
            <p:cNvSpPr/>
            <p:nvPr/>
          </p:nvSpPr>
          <p:spPr>
            <a:xfrm>
              <a:off x="5664921" y="2779551"/>
              <a:ext cx="158149" cy="157881"/>
            </a:xfrm>
            <a:custGeom>
              <a:rect b="b" l="l" r="r" t="t"/>
              <a:pathLst>
                <a:path extrusionOk="0" h="2938" w="2943">
                  <a:moveTo>
                    <a:pt x="259" y="1469"/>
                  </a:moveTo>
                  <a:cubicBezTo>
                    <a:pt x="259" y="800"/>
                    <a:pt x="800" y="255"/>
                    <a:pt x="1469" y="255"/>
                  </a:cubicBezTo>
                  <a:cubicBezTo>
                    <a:pt x="2142" y="255"/>
                    <a:pt x="2683" y="800"/>
                    <a:pt x="2683" y="1469"/>
                  </a:cubicBezTo>
                  <a:cubicBezTo>
                    <a:pt x="2683" y="2137"/>
                    <a:pt x="2142" y="2679"/>
                    <a:pt x="1469" y="2679"/>
                  </a:cubicBezTo>
                  <a:cubicBezTo>
                    <a:pt x="800" y="2679"/>
                    <a:pt x="259" y="2137"/>
                    <a:pt x="259" y="1469"/>
                  </a:cubicBezTo>
                  <a:close/>
                  <a:moveTo>
                    <a:pt x="0" y="1469"/>
                  </a:moveTo>
                  <a:cubicBezTo>
                    <a:pt x="0" y="2278"/>
                    <a:pt x="659" y="2938"/>
                    <a:pt x="1469" y="2938"/>
                  </a:cubicBezTo>
                  <a:cubicBezTo>
                    <a:pt x="2283" y="2938"/>
                    <a:pt x="2942" y="2278"/>
                    <a:pt x="2942" y="1469"/>
                  </a:cubicBezTo>
                  <a:cubicBezTo>
                    <a:pt x="2942" y="655"/>
                    <a:pt x="2283" y="0"/>
                    <a:pt x="1469" y="0"/>
                  </a:cubicBezTo>
                  <a:cubicBezTo>
                    <a:pt x="659" y="0"/>
                    <a:pt x="0" y="655"/>
                    <a:pt x="0" y="1469"/>
                  </a:cubicBezTo>
                  <a:close/>
                </a:path>
              </a:pathLst>
            </a:custGeom>
            <a:solidFill>
              <a:srgbClr val="FF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g2dd5c9a16e4_0_432"/>
            <p:cNvSpPr/>
            <p:nvPr/>
          </p:nvSpPr>
          <p:spPr>
            <a:xfrm>
              <a:off x="5678838" y="2793200"/>
              <a:ext cx="130313" cy="130313"/>
            </a:xfrm>
            <a:custGeom>
              <a:rect b="b" l="l" r="r" t="t"/>
              <a:pathLst>
                <a:path extrusionOk="0" h="2425" w="2425">
                  <a:moveTo>
                    <a:pt x="332" y="1215"/>
                  </a:moveTo>
                  <a:cubicBezTo>
                    <a:pt x="332" y="728"/>
                    <a:pt x="728" y="337"/>
                    <a:pt x="1210" y="337"/>
                  </a:cubicBezTo>
                  <a:cubicBezTo>
                    <a:pt x="1697" y="337"/>
                    <a:pt x="2092" y="728"/>
                    <a:pt x="2092" y="1215"/>
                  </a:cubicBezTo>
                  <a:cubicBezTo>
                    <a:pt x="2092" y="1697"/>
                    <a:pt x="1697" y="2093"/>
                    <a:pt x="1210" y="2093"/>
                  </a:cubicBezTo>
                  <a:cubicBezTo>
                    <a:pt x="728" y="2093"/>
                    <a:pt x="332" y="1697"/>
                    <a:pt x="332" y="1215"/>
                  </a:cubicBezTo>
                  <a:close/>
                  <a:moveTo>
                    <a:pt x="0" y="1215"/>
                  </a:moveTo>
                  <a:cubicBezTo>
                    <a:pt x="0" y="1883"/>
                    <a:pt x="541" y="2425"/>
                    <a:pt x="1210" y="2425"/>
                  </a:cubicBezTo>
                  <a:cubicBezTo>
                    <a:pt x="1883" y="2425"/>
                    <a:pt x="2424" y="1883"/>
                    <a:pt x="2424" y="1215"/>
                  </a:cubicBezTo>
                  <a:cubicBezTo>
                    <a:pt x="2424" y="546"/>
                    <a:pt x="1883" y="1"/>
                    <a:pt x="1210" y="1"/>
                  </a:cubicBezTo>
                  <a:cubicBezTo>
                    <a:pt x="541" y="1"/>
                    <a:pt x="0" y="546"/>
                    <a:pt x="0" y="12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g2dd5c9a16e4_0_432"/>
          <p:cNvSpPr/>
          <p:nvPr/>
        </p:nvSpPr>
        <p:spPr>
          <a:xfrm>
            <a:off x="9883013" y="4472850"/>
            <a:ext cx="201300" cy="2013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g2dd5c9a16e4_0_432"/>
          <p:cNvSpPr/>
          <p:nvPr/>
        </p:nvSpPr>
        <p:spPr>
          <a:xfrm>
            <a:off x="10075013" y="3195062"/>
            <a:ext cx="201300" cy="2013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" name="Google Shape;201;g2dd5c9a16e4_0_432"/>
          <p:cNvSpPr/>
          <p:nvPr/>
        </p:nvSpPr>
        <p:spPr>
          <a:xfrm>
            <a:off x="10276313" y="3865175"/>
            <a:ext cx="201300" cy="2013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02" name="Google Shape;202;g2dd5c9a16e4_0_432"/>
          <p:cNvCxnSpPr>
            <a:endCxn id="199" idx="1"/>
          </p:cNvCxnSpPr>
          <p:nvPr/>
        </p:nvCxnSpPr>
        <p:spPr>
          <a:xfrm>
            <a:off x="9723193" y="4201130"/>
            <a:ext cx="189300" cy="301200"/>
          </a:xfrm>
          <a:prstGeom prst="straightConnector1">
            <a:avLst/>
          </a:prstGeom>
          <a:noFill/>
          <a:ln cap="flat" cmpd="sng" w="9525">
            <a:solidFill>
              <a:srgbClr val="F9E2D6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03" name="Google Shape;203;g2dd5c9a16e4_0_432"/>
          <p:cNvSpPr txBox="1"/>
          <p:nvPr/>
        </p:nvSpPr>
        <p:spPr>
          <a:xfrm>
            <a:off x="9277688" y="4324775"/>
            <a:ext cx="7227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 6 ft</a:t>
            </a:r>
            <a:endParaRPr i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4" name="Google Shape;204;g2dd5c9a16e4_0_432"/>
          <p:cNvCxnSpPr>
            <a:stCxn id="200" idx="3"/>
          </p:cNvCxnSpPr>
          <p:nvPr/>
        </p:nvCxnSpPr>
        <p:spPr>
          <a:xfrm flipH="1">
            <a:off x="9694993" y="3366883"/>
            <a:ext cx="409500" cy="453000"/>
          </a:xfrm>
          <a:prstGeom prst="straightConnector1">
            <a:avLst/>
          </a:prstGeom>
          <a:noFill/>
          <a:ln cap="flat" cmpd="sng" w="9525">
            <a:solidFill>
              <a:srgbClr val="F9E2D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05" name="Google Shape;205;g2dd5c9a16e4_0_432"/>
          <p:cNvCxnSpPr/>
          <p:nvPr/>
        </p:nvCxnSpPr>
        <p:spPr>
          <a:xfrm flipH="1">
            <a:off x="9912488" y="3965825"/>
            <a:ext cx="287400" cy="35400"/>
          </a:xfrm>
          <a:prstGeom prst="straightConnector1">
            <a:avLst/>
          </a:prstGeom>
          <a:noFill/>
          <a:ln cap="flat" cmpd="sng" w="9525">
            <a:solidFill>
              <a:srgbClr val="F9E2D6"/>
            </a:solidFill>
            <a:prstDash val="lgDash"/>
            <a:round/>
            <a:headEnd len="med" w="med" type="none"/>
            <a:tailEnd len="med" w="med" type="none"/>
          </a:ln>
        </p:spPr>
      </p:cxnSp>
      <p:grpSp>
        <p:nvGrpSpPr>
          <p:cNvPr id="206" name="Google Shape;206;g2dd5c9a16e4_0_432"/>
          <p:cNvGrpSpPr/>
          <p:nvPr/>
        </p:nvGrpSpPr>
        <p:grpSpPr>
          <a:xfrm>
            <a:off x="9551410" y="3813704"/>
            <a:ext cx="411485" cy="411485"/>
            <a:chOff x="-1654375" y="1350710"/>
            <a:chExt cx="490739" cy="490739"/>
          </a:xfrm>
        </p:grpSpPr>
        <p:sp>
          <p:nvSpPr>
            <p:cNvPr id="207" name="Google Shape;207;g2dd5c9a16e4_0_432"/>
            <p:cNvSpPr/>
            <p:nvPr/>
          </p:nvSpPr>
          <p:spPr>
            <a:xfrm>
              <a:off x="-1654375" y="1350710"/>
              <a:ext cx="490739" cy="490739"/>
            </a:xfrm>
            <a:custGeom>
              <a:rect b="b" l="l" r="r" t="t"/>
              <a:pathLst>
                <a:path extrusionOk="0" h="11392" w="11392">
                  <a:moveTo>
                    <a:pt x="5698" y="1"/>
                  </a:moveTo>
                  <a:cubicBezTo>
                    <a:pt x="2553" y="1"/>
                    <a:pt x="0" y="2549"/>
                    <a:pt x="0" y="5694"/>
                  </a:cubicBezTo>
                  <a:cubicBezTo>
                    <a:pt x="0" y="8839"/>
                    <a:pt x="2553" y="11392"/>
                    <a:pt x="5698" y="11392"/>
                  </a:cubicBezTo>
                  <a:cubicBezTo>
                    <a:pt x="8843" y="11392"/>
                    <a:pt x="11392" y="8839"/>
                    <a:pt x="11392" y="5694"/>
                  </a:cubicBezTo>
                  <a:cubicBezTo>
                    <a:pt x="11392" y="2549"/>
                    <a:pt x="8843" y="1"/>
                    <a:pt x="5698" y="1"/>
                  </a:cubicBezTo>
                  <a:close/>
                </a:path>
              </a:pathLst>
            </a:custGeom>
            <a:solidFill>
              <a:srgbClr val="4021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2dd5c9a16e4_0_432"/>
            <p:cNvSpPr/>
            <p:nvPr/>
          </p:nvSpPr>
          <p:spPr>
            <a:xfrm>
              <a:off x="-1426447" y="1468874"/>
              <a:ext cx="242311" cy="219006"/>
            </a:xfrm>
            <a:custGeom>
              <a:rect b="b" l="l" r="r" t="t"/>
              <a:pathLst>
                <a:path extrusionOk="0" h="5084" w="5625">
                  <a:moveTo>
                    <a:pt x="623" y="0"/>
                  </a:moveTo>
                  <a:cubicBezTo>
                    <a:pt x="498" y="165"/>
                    <a:pt x="368" y="334"/>
                    <a:pt x="243" y="507"/>
                  </a:cubicBezTo>
                  <a:cubicBezTo>
                    <a:pt x="160" y="619"/>
                    <a:pt x="78" y="736"/>
                    <a:pt x="0" y="853"/>
                  </a:cubicBezTo>
                  <a:cubicBezTo>
                    <a:pt x="2055" y="1774"/>
                    <a:pt x="4097" y="3189"/>
                    <a:pt x="5166" y="5084"/>
                  </a:cubicBezTo>
                  <a:cubicBezTo>
                    <a:pt x="5201" y="5010"/>
                    <a:pt x="5231" y="4937"/>
                    <a:pt x="5261" y="4859"/>
                  </a:cubicBezTo>
                  <a:cubicBezTo>
                    <a:pt x="5261" y="4859"/>
                    <a:pt x="5266" y="4855"/>
                    <a:pt x="5266" y="4855"/>
                  </a:cubicBezTo>
                  <a:cubicBezTo>
                    <a:pt x="5279" y="4820"/>
                    <a:pt x="5292" y="4781"/>
                    <a:pt x="5304" y="4747"/>
                  </a:cubicBezTo>
                  <a:cubicBezTo>
                    <a:pt x="5309" y="4742"/>
                    <a:pt x="5309" y="4738"/>
                    <a:pt x="5309" y="4734"/>
                  </a:cubicBezTo>
                  <a:cubicBezTo>
                    <a:pt x="5322" y="4699"/>
                    <a:pt x="5335" y="4664"/>
                    <a:pt x="5348" y="4630"/>
                  </a:cubicBezTo>
                  <a:cubicBezTo>
                    <a:pt x="5348" y="4621"/>
                    <a:pt x="5352" y="4612"/>
                    <a:pt x="5356" y="4604"/>
                  </a:cubicBezTo>
                  <a:cubicBezTo>
                    <a:pt x="5365" y="4573"/>
                    <a:pt x="5374" y="4543"/>
                    <a:pt x="5387" y="4509"/>
                  </a:cubicBezTo>
                  <a:cubicBezTo>
                    <a:pt x="5391" y="4496"/>
                    <a:pt x="5391" y="4483"/>
                    <a:pt x="5395" y="4470"/>
                  </a:cubicBezTo>
                  <a:cubicBezTo>
                    <a:pt x="5404" y="4444"/>
                    <a:pt x="5413" y="4418"/>
                    <a:pt x="5421" y="4387"/>
                  </a:cubicBezTo>
                  <a:cubicBezTo>
                    <a:pt x="5426" y="4370"/>
                    <a:pt x="5434" y="4348"/>
                    <a:pt x="5439" y="4327"/>
                  </a:cubicBezTo>
                  <a:cubicBezTo>
                    <a:pt x="5443" y="4305"/>
                    <a:pt x="5452" y="4284"/>
                    <a:pt x="5456" y="4266"/>
                  </a:cubicBezTo>
                  <a:cubicBezTo>
                    <a:pt x="5465" y="4223"/>
                    <a:pt x="5478" y="4180"/>
                    <a:pt x="5486" y="4136"/>
                  </a:cubicBezTo>
                  <a:cubicBezTo>
                    <a:pt x="5495" y="4098"/>
                    <a:pt x="5504" y="4059"/>
                    <a:pt x="5512" y="4020"/>
                  </a:cubicBezTo>
                  <a:cubicBezTo>
                    <a:pt x="5516" y="4007"/>
                    <a:pt x="5516" y="3994"/>
                    <a:pt x="5521" y="3981"/>
                  </a:cubicBezTo>
                  <a:cubicBezTo>
                    <a:pt x="5525" y="3955"/>
                    <a:pt x="5529" y="3924"/>
                    <a:pt x="5538" y="3899"/>
                  </a:cubicBezTo>
                  <a:cubicBezTo>
                    <a:pt x="5538" y="3881"/>
                    <a:pt x="5542" y="3868"/>
                    <a:pt x="5542" y="3855"/>
                  </a:cubicBezTo>
                  <a:cubicBezTo>
                    <a:pt x="5547" y="3825"/>
                    <a:pt x="5555" y="3799"/>
                    <a:pt x="5560" y="3769"/>
                  </a:cubicBezTo>
                  <a:cubicBezTo>
                    <a:pt x="5560" y="3756"/>
                    <a:pt x="5564" y="3747"/>
                    <a:pt x="5564" y="3734"/>
                  </a:cubicBezTo>
                  <a:cubicBezTo>
                    <a:pt x="5568" y="3695"/>
                    <a:pt x="5577" y="3656"/>
                    <a:pt x="5581" y="3617"/>
                  </a:cubicBezTo>
                  <a:cubicBezTo>
                    <a:pt x="5581" y="3609"/>
                    <a:pt x="5581" y="3600"/>
                    <a:pt x="5586" y="3591"/>
                  </a:cubicBezTo>
                  <a:cubicBezTo>
                    <a:pt x="5586" y="3561"/>
                    <a:pt x="5590" y="3526"/>
                    <a:pt x="5594" y="3496"/>
                  </a:cubicBezTo>
                  <a:cubicBezTo>
                    <a:pt x="5594" y="3483"/>
                    <a:pt x="5599" y="3470"/>
                    <a:pt x="5599" y="3453"/>
                  </a:cubicBezTo>
                  <a:cubicBezTo>
                    <a:pt x="5603" y="3427"/>
                    <a:pt x="5603" y="3401"/>
                    <a:pt x="5607" y="3375"/>
                  </a:cubicBezTo>
                  <a:cubicBezTo>
                    <a:pt x="5607" y="3362"/>
                    <a:pt x="5607" y="3345"/>
                    <a:pt x="5607" y="3332"/>
                  </a:cubicBezTo>
                  <a:cubicBezTo>
                    <a:pt x="5612" y="3301"/>
                    <a:pt x="5612" y="3271"/>
                    <a:pt x="5616" y="3245"/>
                  </a:cubicBezTo>
                  <a:cubicBezTo>
                    <a:pt x="5616" y="3232"/>
                    <a:pt x="5616" y="3224"/>
                    <a:pt x="5616" y="3215"/>
                  </a:cubicBezTo>
                  <a:cubicBezTo>
                    <a:pt x="5620" y="3176"/>
                    <a:pt x="5620" y="3137"/>
                    <a:pt x="5620" y="3098"/>
                  </a:cubicBezTo>
                  <a:cubicBezTo>
                    <a:pt x="5620" y="3085"/>
                    <a:pt x="5620" y="3072"/>
                    <a:pt x="5620" y="3059"/>
                  </a:cubicBezTo>
                  <a:cubicBezTo>
                    <a:pt x="5625" y="3033"/>
                    <a:pt x="5625" y="3007"/>
                    <a:pt x="5625" y="2981"/>
                  </a:cubicBezTo>
                  <a:cubicBezTo>
                    <a:pt x="5625" y="2964"/>
                    <a:pt x="5625" y="2947"/>
                    <a:pt x="5625" y="2934"/>
                  </a:cubicBezTo>
                  <a:cubicBezTo>
                    <a:pt x="5625" y="2908"/>
                    <a:pt x="5625" y="2886"/>
                    <a:pt x="5625" y="2860"/>
                  </a:cubicBezTo>
                  <a:cubicBezTo>
                    <a:pt x="5625" y="2843"/>
                    <a:pt x="5620" y="2830"/>
                    <a:pt x="5620" y="2813"/>
                  </a:cubicBezTo>
                  <a:cubicBezTo>
                    <a:pt x="5620" y="2782"/>
                    <a:pt x="5620" y="2756"/>
                    <a:pt x="5620" y="2726"/>
                  </a:cubicBezTo>
                  <a:cubicBezTo>
                    <a:pt x="5616" y="2709"/>
                    <a:pt x="5616" y="2691"/>
                    <a:pt x="5616" y="2670"/>
                  </a:cubicBezTo>
                  <a:cubicBezTo>
                    <a:pt x="5616" y="2644"/>
                    <a:pt x="5612" y="2614"/>
                    <a:pt x="5612" y="2588"/>
                  </a:cubicBezTo>
                  <a:cubicBezTo>
                    <a:pt x="5612" y="2570"/>
                    <a:pt x="5607" y="2553"/>
                    <a:pt x="5607" y="2536"/>
                  </a:cubicBezTo>
                  <a:cubicBezTo>
                    <a:pt x="5607" y="2514"/>
                    <a:pt x="5603" y="2492"/>
                    <a:pt x="5603" y="2471"/>
                  </a:cubicBezTo>
                  <a:cubicBezTo>
                    <a:pt x="5599" y="2454"/>
                    <a:pt x="5599" y="2436"/>
                    <a:pt x="5599" y="2419"/>
                  </a:cubicBezTo>
                  <a:cubicBezTo>
                    <a:pt x="5594" y="2397"/>
                    <a:pt x="5590" y="2376"/>
                    <a:pt x="5590" y="2354"/>
                  </a:cubicBezTo>
                  <a:cubicBezTo>
                    <a:pt x="5590" y="2337"/>
                    <a:pt x="5586" y="2319"/>
                    <a:pt x="5586" y="2302"/>
                  </a:cubicBezTo>
                  <a:cubicBezTo>
                    <a:pt x="5581" y="2272"/>
                    <a:pt x="5577" y="2242"/>
                    <a:pt x="5573" y="2211"/>
                  </a:cubicBezTo>
                  <a:cubicBezTo>
                    <a:pt x="5568" y="2190"/>
                    <a:pt x="5564" y="2168"/>
                    <a:pt x="5560" y="2142"/>
                  </a:cubicBezTo>
                  <a:cubicBezTo>
                    <a:pt x="5560" y="2125"/>
                    <a:pt x="5555" y="2107"/>
                    <a:pt x="5551" y="2086"/>
                  </a:cubicBezTo>
                  <a:cubicBezTo>
                    <a:pt x="5547" y="2068"/>
                    <a:pt x="5547" y="2047"/>
                    <a:pt x="5542" y="2025"/>
                  </a:cubicBezTo>
                  <a:cubicBezTo>
                    <a:pt x="5538" y="2008"/>
                    <a:pt x="5534" y="1995"/>
                    <a:pt x="5534" y="1978"/>
                  </a:cubicBezTo>
                  <a:cubicBezTo>
                    <a:pt x="5529" y="1956"/>
                    <a:pt x="5525" y="1934"/>
                    <a:pt x="5521" y="1913"/>
                  </a:cubicBezTo>
                  <a:cubicBezTo>
                    <a:pt x="5516" y="1900"/>
                    <a:pt x="5512" y="1882"/>
                    <a:pt x="5508" y="1865"/>
                  </a:cubicBezTo>
                  <a:cubicBezTo>
                    <a:pt x="5499" y="1826"/>
                    <a:pt x="5491" y="1783"/>
                    <a:pt x="5482" y="1740"/>
                  </a:cubicBezTo>
                  <a:cubicBezTo>
                    <a:pt x="5478" y="1731"/>
                    <a:pt x="5478" y="1718"/>
                    <a:pt x="5473" y="1709"/>
                  </a:cubicBezTo>
                  <a:cubicBezTo>
                    <a:pt x="5469" y="1683"/>
                    <a:pt x="5460" y="1662"/>
                    <a:pt x="5456" y="1640"/>
                  </a:cubicBezTo>
                  <a:cubicBezTo>
                    <a:pt x="5452" y="1627"/>
                    <a:pt x="5447" y="1614"/>
                    <a:pt x="5447" y="1597"/>
                  </a:cubicBezTo>
                  <a:cubicBezTo>
                    <a:pt x="5439" y="1575"/>
                    <a:pt x="5434" y="1554"/>
                    <a:pt x="5426" y="1532"/>
                  </a:cubicBezTo>
                  <a:cubicBezTo>
                    <a:pt x="5426" y="1519"/>
                    <a:pt x="5421" y="1506"/>
                    <a:pt x="5417" y="1493"/>
                  </a:cubicBezTo>
                  <a:cubicBezTo>
                    <a:pt x="5408" y="1471"/>
                    <a:pt x="5404" y="1450"/>
                    <a:pt x="5395" y="1424"/>
                  </a:cubicBezTo>
                  <a:cubicBezTo>
                    <a:pt x="5391" y="1415"/>
                    <a:pt x="5391" y="1407"/>
                    <a:pt x="5387" y="1398"/>
                  </a:cubicBezTo>
                  <a:cubicBezTo>
                    <a:pt x="5374" y="1350"/>
                    <a:pt x="5356" y="1303"/>
                    <a:pt x="5339" y="1255"/>
                  </a:cubicBezTo>
                  <a:cubicBezTo>
                    <a:pt x="5339" y="1246"/>
                    <a:pt x="5335" y="1238"/>
                    <a:pt x="5330" y="1229"/>
                  </a:cubicBezTo>
                  <a:cubicBezTo>
                    <a:pt x="5322" y="1208"/>
                    <a:pt x="5313" y="1186"/>
                    <a:pt x="5309" y="1160"/>
                  </a:cubicBezTo>
                  <a:cubicBezTo>
                    <a:pt x="5304" y="1151"/>
                    <a:pt x="5300" y="1138"/>
                    <a:pt x="5296" y="1125"/>
                  </a:cubicBezTo>
                  <a:cubicBezTo>
                    <a:pt x="5287" y="1104"/>
                    <a:pt x="5279" y="1082"/>
                    <a:pt x="5270" y="1056"/>
                  </a:cubicBezTo>
                  <a:cubicBezTo>
                    <a:pt x="5266" y="1047"/>
                    <a:pt x="5261" y="1034"/>
                    <a:pt x="5257" y="1026"/>
                  </a:cubicBezTo>
                  <a:cubicBezTo>
                    <a:pt x="5244" y="1004"/>
                    <a:pt x="5235" y="978"/>
                    <a:pt x="5227" y="957"/>
                  </a:cubicBezTo>
                  <a:cubicBezTo>
                    <a:pt x="4716" y="753"/>
                    <a:pt x="4110" y="697"/>
                    <a:pt x="3457" y="632"/>
                  </a:cubicBezTo>
                  <a:cubicBezTo>
                    <a:pt x="2575" y="546"/>
                    <a:pt x="1601" y="455"/>
                    <a:pt x="623" y="0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2dd5c9a16e4_0_432"/>
            <p:cNvSpPr/>
            <p:nvPr/>
          </p:nvSpPr>
          <p:spPr>
            <a:xfrm>
              <a:off x="-1632405" y="1555159"/>
              <a:ext cx="156587" cy="225941"/>
            </a:xfrm>
            <a:custGeom>
              <a:rect b="b" l="l" r="r" t="t"/>
              <a:pathLst>
                <a:path extrusionOk="0" h="5245" w="3635">
                  <a:moveTo>
                    <a:pt x="2828" y="0"/>
                  </a:moveTo>
                  <a:cubicBezTo>
                    <a:pt x="2222" y="0"/>
                    <a:pt x="1651" y="260"/>
                    <a:pt x="1147" y="619"/>
                  </a:cubicBezTo>
                  <a:cubicBezTo>
                    <a:pt x="706" y="931"/>
                    <a:pt x="321" y="1324"/>
                    <a:pt x="1" y="1688"/>
                  </a:cubicBezTo>
                  <a:cubicBezTo>
                    <a:pt x="40" y="1956"/>
                    <a:pt x="100" y="2220"/>
                    <a:pt x="178" y="2475"/>
                  </a:cubicBezTo>
                  <a:cubicBezTo>
                    <a:pt x="178" y="2480"/>
                    <a:pt x="178" y="2484"/>
                    <a:pt x="182" y="2488"/>
                  </a:cubicBezTo>
                  <a:cubicBezTo>
                    <a:pt x="191" y="2527"/>
                    <a:pt x="204" y="2566"/>
                    <a:pt x="217" y="2601"/>
                  </a:cubicBezTo>
                  <a:cubicBezTo>
                    <a:pt x="221" y="2609"/>
                    <a:pt x="221" y="2614"/>
                    <a:pt x="226" y="2622"/>
                  </a:cubicBezTo>
                  <a:cubicBezTo>
                    <a:pt x="234" y="2657"/>
                    <a:pt x="247" y="2692"/>
                    <a:pt x="260" y="2726"/>
                  </a:cubicBezTo>
                  <a:cubicBezTo>
                    <a:pt x="265" y="2735"/>
                    <a:pt x="265" y="2739"/>
                    <a:pt x="269" y="2748"/>
                  </a:cubicBezTo>
                  <a:cubicBezTo>
                    <a:pt x="282" y="2782"/>
                    <a:pt x="295" y="2817"/>
                    <a:pt x="308" y="2847"/>
                  </a:cubicBezTo>
                  <a:cubicBezTo>
                    <a:pt x="308" y="2856"/>
                    <a:pt x="312" y="2865"/>
                    <a:pt x="316" y="2873"/>
                  </a:cubicBezTo>
                  <a:cubicBezTo>
                    <a:pt x="329" y="2908"/>
                    <a:pt x="342" y="2938"/>
                    <a:pt x="355" y="2973"/>
                  </a:cubicBezTo>
                  <a:cubicBezTo>
                    <a:pt x="360" y="2981"/>
                    <a:pt x="364" y="2990"/>
                    <a:pt x="368" y="2999"/>
                  </a:cubicBezTo>
                  <a:cubicBezTo>
                    <a:pt x="381" y="3029"/>
                    <a:pt x="394" y="3059"/>
                    <a:pt x="407" y="3090"/>
                  </a:cubicBezTo>
                  <a:cubicBezTo>
                    <a:pt x="412" y="3098"/>
                    <a:pt x="416" y="3111"/>
                    <a:pt x="420" y="3120"/>
                  </a:cubicBezTo>
                  <a:cubicBezTo>
                    <a:pt x="433" y="3150"/>
                    <a:pt x="451" y="3180"/>
                    <a:pt x="464" y="3211"/>
                  </a:cubicBezTo>
                  <a:cubicBezTo>
                    <a:pt x="468" y="3219"/>
                    <a:pt x="472" y="3228"/>
                    <a:pt x="477" y="3237"/>
                  </a:cubicBezTo>
                  <a:cubicBezTo>
                    <a:pt x="494" y="3267"/>
                    <a:pt x="507" y="3302"/>
                    <a:pt x="524" y="3332"/>
                  </a:cubicBezTo>
                  <a:cubicBezTo>
                    <a:pt x="528" y="3341"/>
                    <a:pt x="533" y="3345"/>
                    <a:pt x="537" y="3354"/>
                  </a:cubicBezTo>
                  <a:cubicBezTo>
                    <a:pt x="554" y="3388"/>
                    <a:pt x="572" y="3418"/>
                    <a:pt x="589" y="3449"/>
                  </a:cubicBezTo>
                  <a:cubicBezTo>
                    <a:pt x="589" y="3457"/>
                    <a:pt x="593" y="3462"/>
                    <a:pt x="598" y="3470"/>
                  </a:cubicBezTo>
                  <a:cubicBezTo>
                    <a:pt x="615" y="3505"/>
                    <a:pt x="637" y="3540"/>
                    <a:pt x="654" y="3570"/>
                  </a:cubicBezTo>
                  <a:cubicBezTo>
                    <a:pt x="658" y="3574"/>
                    <a:pt x="658" y="3578"/>
                    <a:pt x="663" y="3583"/>
                  </a:cubicBezTo>
                  <a:cubicBezTo>
                    <a:pt x="684" y="3622"/>
                    <a:pt x="706" y="3656"/>
                    <a:pt x="727" y="3695"/>
                  </a:cubicBezTo>
                  <a:lnTo>
                    <a:pt x="732" y="3695"/>
                  </a:lnTo>
                  <a:cubicBezTo>
                    <a:pt x="823" y="3847"/>
                    <a:pt x="922" y="3994"/>
                    <a:pt x="1030" y="4132"/>
                  </a:cubicBezTo>
                  <a:cubicBezTo>
                    <a:pt x="1035" y="4137"/>
                    <a:pt x="1039" y="4141"/>
                    <a:pt x="1039" y="4145"/>
                  </a:cubicBezTo>
                  <a:cubicBezTo>
                    <a:pt x="1065" y="4176"/>
                    <a:pt x="1087" y="4206"/>
                    <a:pt x="1113" y="4236"/>
                  </a:cubicBezTo>
                  <a:cubicBezTo>
                    <a:pt x="1117" y="4245"/>
                    <a:pt x="1126" y="4249"/>
                    <a:pt x="1130" y="4258"/>
                  </a:cubicBezTo>
                  <a:cubicBezTo>
                    <a:pt x="1151" y="4284"/>
                    <a:pt x="1173" y="4310"/>
                    <a:pt x="1195" y="4336"/>
                  </a:cubicBezTo>
                  <a:cubicBezTo>
                    <a:pt x="1203" y="4344"/>
                    <a:pt x="1212" y="4353"/>
                    <a:pt x="1216" y="4362"/>
                  </a:cubicBezTo>
                  <a:cubicBezTo>
                    <a:pt x="1238" y="4388"/>
                    <a:pt x="1260" y="4409"/>
                    <a:pt x="1281" y="4435"/>
                  </a:cubicBezTo>
                  <a:cubicBezTo>
                    <a:pt x="1290" y="4444"/>
                    <a:pt x="1299" y="4452"/>
                    <a:pt x="1307" y="4461"/>
                  </a:cubicBezTo>
                  <a:cubicBezTo>
                    <a:pt x="1329" y="4487"/>
                    <a:pt x="1346" y="4509"/>
                    <a:pt x="1368" y="4530"/>
                  </a:cubicBezTo>
                  <a:cubicBezTo>
                    <a:pt x="1381" y="4539"/>
                    <a:pt x="1389" y="4552"/>
                    <a:pt x="1398" y="4561"/>
                  </a:cubicBezTo>
                  <a:cubicBezTo>
                    <a:pt x="1420" y="4582"/>
                    <a:pt x="1437" y="4604"/>
                    <a:pt x="1459" y="4625"/>
                  </a:cubicBezTo>
                  <a:cubicBezTo>
                    <a:pt x="1472" y="4634"/>
                    <a:pt x="1480" y="4647"/>
                    <a:pt x="1489" y="4656"/>
                  </a:cubicBezTo>
                  <a:cubicBezTo>
                    <a:pt x="1511" y="4677"/>
                    <a:pt x="1532" y="4695"/>
                    <a:pt x="1554" y="4716"/>
                  </a:cubicBezTo>
                  <a:cubicBezTo>
                    <a:pt x="1562" y="4729"/>
                    <a:pt x="1575" y="4738"/>
                    <a:pt x="1584" y="4747"/>
                  </a:cubicBezTo>
                  <a:cubicBezTo>
                    <a:pt x="1606" y="4768"/>
                    <a:pt x="1627" y="4786"/>
                    <a:pt x="1649" y="4807"/>
                  </a:cubicBezTo>
                  <a:cubicBezTo>
                    <a:pt x="1662" y="4816"/>
                    <a:pt x="1671" y="4829"/>
                    <a:pt x="1684" y="4837"/>
                  </a:cubicBezTo>
                  <a:cubicBezTo>
                    <a:pt x="1705" y="4855"/>
                    <a:pt x="1727" y="4876"/>
                    <a:pt x="1749" y="4894"/>
                  </a:cubicBezTo>
                  <a:cubicBezTo>
                    <a:pt x="1762" y="4907"/>
                    <a:pt x="1770" y="4915"/>
                    <a:pt x="1783" y="4924"/>
                  </a:cubicBezTo>
                  <a:cubicBezTo>
                    <a:pt x="1805" y="4941"/>
                    <a:pt x="1826" y="4963"/>
                    <a:pt x="1852" y="4980"/>
                  </a:cubicBezTo>
                  <a:cubicBezTo>
                    <a:pt x="1861" y="4989"/>
                    <a:pt x="1870" y="4998"/>
                    <a:pt x="1883" y="5006"/>
                  </a:cubicBezTo>
                  <a:cubicBezTo>
                    <a:pt x="1909" y="5028"/>
                    <a:pt x="1930" y="5049"/>
                    <a:pt x="1956" y="5067"/>
                  </a:cubicBezTo>
                  <a:cubicBezTo>
                    <a:pt x="1965" y="5075"/>
                    <a:pt x="1973" y="5084"/>
                    <a:pt x="1986" y="5088"/>
                  </a:cubicBezTo>
                  <a:cubicBezTo>
                    <a:pt x="2012" y="5110"/>
                    <a:pt x="2038" y="5132"/>
                    <a:pt x="2064" y="5149"/>
                  </a:cubicBezTo>
                  <a:cubicBezTo>
                    <a:pt x="2073" y="5158"/>
                    <a:pt x="2082" y="5162"/>
                    <a:pt x="2090" y="5171"/>
                  </a:cubicBezTo>
                  <a:cubicBezTo>
                    <a:pt x="2121" y="5192"/>
                    <a:pt x="2155" y="5214"/>
                    <a:pt x="2185" y="5236"/>
                  </a:cubicBezTo>
                  <a:cubicBezTo>
                    <a:pt x="2190" y="5240"/>
                    <a:pt x="2194" y="5244"/>
                    <a:pt x="2198" y="5244"/>
                  </a:cubicBezTo>
                  <a:cubicBezTo>
                    <a:pt x="2194" y="4902"/>
                    <a:pt x="2211" y="4556"/>
                    <a:pt x="2255" y="4206"/>
                  </a:cubicBezTo>
                  <a:cubicBezTo>
                    <a:pt x="2428" y="2830"/>
                    <a:pt x="2956" y="1424"/>
                    <a:pt x="3635" y="161"/>
                  </a:cubicBezTo>
                  <a:cubicBezTo>
                    <a:pt x="3361" y="49"/>
                    <a:pt x="3091" y="0"/>
                    <a:pt x="2828" y="0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2dd5c9a16e4_0_432"/>
            <p:cNvSpPr/>
            <p:nvPr/>
          </p:nvSpPr>
          <p:spPr>
            <a:xfrm>
              <a:off x="-1458153" y="1516389"/>
              <a:ext cx="247351" cy="294693"/>
            </a:xfrm>
            <a:custGeom>
              <a:rect b="b" l="l" r="r" t="t"/>
              <a:pathLst>
                <a:path extrusionOk="0" h="6841" w="5742">
                  <a:moveTo>
                    <a:pt x="568" y="1"/>
                  </a:moveTo>
                  <a:cubicBezTo>
                    <a:pt x="373" y="295"/>
                    <a:pt x="183" y="606"/>
                    <a:pt x="1" y="927"/>
                  </a:cubicBezTo>
                  <a:cubicBezTo>
                    <a:pt x="1489" y="1770"/>
                    <a:pt x="2151" y="4600"/>
                    <a:pt x="2623" y="6611"/>
                  </a:cubicBezTo>
                  <a:cubicBezTo>
                    <a:pt x="2640" y="6689"/>
                    <a:pt x="2662" y="6767"/>
                    <a:pt x="2679" y="6841"/>
                  </a:cubicBezTo>
                  <a:cubicBezTo>
                    <a:pt x="2921" y="6767"/>
                    <a:pt x="3159" y="6672"/>
                    <a:pt x="3384" y="6564"/>
                  </a:cubicBezTo>
                  <a:lnTo>
                    <a:pt x="3388" y="6564"/>
                  </a:lnTo>
                  <a:cubicBezTo>
                    <a:pt x="3423" y="6547"/>
                    <a:pt x="3462" y="6529"/>
                    <a:pt x="3501" y="6508"/>
                  </a:cubicBezTo>
                  <a:cubicBezTo>
                    <a:pt x="3540" y="6490"/>
                    <a:pt x="3574" y="6469"/>
                    <a:pt x="3613" y="6451"/>
                  </a:cubicBezTo>
                  <a:cubicBezTo>
                    <a:pt x="3613" y="6451"/>
                    <a:pt x="3613" y="6447"/>
                    <a:pt x="3613" y="6447"/>
                  </a:cubicBezTo>
                  <a:cubicBezTo>
                    <a:pt x="3648" y="6430"/>
                    <a:pt x="3687" y="6408"/>
                    <a:pt x="3722" y="6386"/>
                  </a:cubicBezTo>
                  <a:lnTo>
                    <a:pt x="3726" y="6386"/>
                  </a:lnTo>
                  <a:cubicBezTo>
                    <a:pt x="3760" y="6365"/>
                    <a:pt x="3795" y="6347"/>
                    <a:pt x="3830" y="6326"/>
                  </a:cubicBezTo>
                  <a:cubicBezTo>
                    <a:pt x="3830" y="6326"/>
                    <a:pt x="3834" y="6322"/>
                    <a:pt x="3834" y="6322"/>
                  </a:cubicBezTo>
                  <a:cubicBezTo>
                    <a:pt x="3869" y="6300"/>
                    <a:pt x="3903" y="6278"/>
                    <a:pt x="3938" y="6257"/>
                  </a:cubicBezTo>
                  <a:lnTo>
                    <a:pt x="3942" y="6257"/>
                  </a:lnTo>
                  <a:cubicBezTo>
                    <a:pt x="3977" y="6235"/>
                    <a:pt x="4011" y="6209"/>
                    <a:pt x="4046" y="6187"/>
                  </a:cubicBezTo>
                  <a:cubicBezTo>
                    <a:pt x="4081" y="6166"/>
                    <a:pt x="4115" y="6140"/>
                    <a:pt x="4150" y="6118"/>
                  </a:cubicBezTo>
                  <a:cubicBezTo>
                    <a:pt x="4150" y="6118"/>
                    <a:pt x="4150" y="6114"/>
                    <a:pt x="4150" y="6114"/>
                  </a:cubicBezTo>
                  <a:cubicBezTo>
                    <a:pt x="4184" y="6092"/>
                    <a:pt x="4219" y="6066"/>
                    <a:pt x="4249" y="6045"/>
                  </a:cubicBezTo>
                  <a:cubicBezTo>
                    <a:pt x="4254" y="6040"/>
                    <a:pt x="4254" y="6040"/>
                    <a:pt x="4254" y="6040"/>
                  </a:cubicBezTo>
                  <a:cubicBezTo>
                    <a:pt x="4288" y="6014"/>
                    <a:pt x="4319" y="5993"/>
                    <a:pt x="4353" y="5967"/>
                  </a:cubicBezTo>
                  <a:cubicBezTo>
                    <a:pt x="4353" y="5967"/>
                    <a:pt x="4353" y="5962"/>
                    <a:pt x="4353" y="5962"/>
                  </a:cubicBezTo>
                  <a:cubicBezTo>
                    <a:pt x="4388" y="5936"/>
                    <a:pt x="4418" y="5911"/>
                    <a:pt x="4448" y="5889"/>
                  </a:cubicBezTo>
                  <a:cubicBezTo>
                    <a:pt x="4453" y="5885"/>
                    <a:pt x="4453" y="5885"/>
                    <a:pt x="4453" y="5885"/>
                  </a:cubicBezTo>
                  <a:cubicBezTo>
                    <a:pt x="4487" y="5859"/>
                    <a:pt x="4518" y="5833"/>
                    <a:pt x="4548" y="5807"/>
                  </a:cubicBezTo>
                  <a:cubicBezTo>
                    <a:pt x="4548" y="5802"/>
                    <a:pt x="4548" y="5802"/>
                    <a:pt x="4552" y="5802"/>
                  </a:cubicBezTo>
                  <a:cubicBezTo>
                    <a:pt x="4583" y="5776"/>
                    <a:pt x="4613" y="5750"/>
                    <a:pt x="4643" y="5720"/>
                  </a:cubicBezTo>
                  <a:lnTo>
                    <a:pt x="4647" y="5720"/>
                  </a:lnTo>
                  <a:cubicBezTo>
                    <a:pt x="4678" y="5690"/>
                    <a:pt x="4704" y="5664"/>
                    <a:pt x="4734" y="5634"/>
                  </a:cubicBezTo>
                  <a:lnTo>
                    <a:pt x="4738" y="5634"/>
                  </a:lnTo>
                  <a:cubicBezTo>
                    <a:pt x="4769" y="5603"/>
                    <a:pt x="4799" y="5573"/>
                    <a:pt x="4825" y="5547"/>
                  </a:cubicBezTo>
                  <a:cubicBezTo>
                    <a:pt x="4829" y="5547"/>
                    <a:pt x="4829" y="5543"/>
                    <a:pt x="4829" y="5543"/>
                  </a:cubicBezTo>
                  <a:cubicBezTo>
                    <a:pt x="4859" y="5513"/>
                    <a:pt x="4885" y="5487"/>
                    <a:pt x="4916" y="5456"/>
                  </a:cubicBezTo>
                  <a:cubicBezTo>
                    <a:pt x="4916" y="5452"/>
                    <a:pt x="4916" y="5452"/>
                    <a:pt x="4920" y="5452"/>
                  </a:cubicBezTo>
                  <a:cubicBezTo>
                    <a:pt x="4946" y="5422"/>
                    <a:pt x="4976" y="5391"/>
                    <a:pt x="5002" y="5361"/>
                  </a:cubicBezTo>
                  <a:lnTo>
                    <a:pt x="5006" y="5361"/>
                  </a:lnTo>
                  <a:cubicBezTo>
                    <a:pt x="5032" y="5331"/>
                    <a:pt x="5058" y="5296"/>
                    <a:pt x="5089" y="5266"/>
                  </a:cubicBezTo>
                  <a:cubicBezTo>
                    <a:pt x="5115" y="5231"/>
                    <a:pt x="5145" y="5201"/>
                    <a:pt x="5171" y="5166"/>
                  </a:cubicBezTo>
                  <a:cubicBezTo>
                    <a:pt x="5197" y="5136"/>
                    <a:pt x="5223" y="5101"/>
                    <a:pt x="5249" y="5067"/>
                  </a:cubicBezTo>
                  <a:lnTo>
                    <a:pt x="5253" y="5067"/>
                  </a:lnTo>
                  <a:cubicBezTo>
                    <a:pt x="5279" y="5032"/>
                    <a:pt x="5305" y="4998"/>
                    <a:pt x="5327" y="4967"/>
                  </a:cubicBezTo>
                  <a:cubicBezTo>
                    <a:pt x="5331" y="4967"/>
                    <a:pt x="5331" y="4963"/>
                    <a:pt x="5331" y="4963"/>
                  </a:cubicBezTo>
                  <a:cubicBezTo>
                    <a:pt x="5353" y="4933"/>
                    <a:pt x="5379" y="4898"/>
                    <a:pt x="5405" y="4864"/>
                  </a:cubicBezTo>
                  <a:cubicBezTo>
                    <a:pt x="5405" y="4859"/>
                    <a:pt x="5405" y="4859"/>
                    <a:pt x="5405" y="4859"/>
                  </a:cubicBezTo>
                  <a:cubicBezTo>
                    <a:pt x="5430" y="4825"/>
                    <a:pt x="5452" y="4790"/>
                    <a:pt x="5478" y="4755"/>
                  </a:cubicBezTo>
                  <a:cubicBezTo>
                    <a:pt x="5573" y="4613"/>
                    <a:pt x="5660" y="4466"/>
                    <a:pt x="5742" y="4310"/>
                  </a:cubicBezTo>
                  <a:cubicBezTo>
                    <a:pt x="4738" y="2385"/>
                    <a:pt x="2679" y="944"/>
                    <a:pt x="602" y="14"/>
                  </a:cubicBezTo>
                  <a:cubicBezTo>
                    <a:pt x="589" y="9"/>
                    <a:pt x="576" y="5"/>
                    <a:pt x="568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2dd5c9a16e4_0_432"/>
            <p:cNvSpPr/>
            <p:nvPr/>
          </p:nvSpPr>
          <p:spPr>
            <a:xfrm>
              <a:off x="-1525398" y="1567480"/>
              <a:ext cx="170199" cy="253856"/>
            </a:xfrm>
            <a:custGeom>
              <a:rect b="b" l="l" r="r" t="t"/>
              <a:pathLst>
                <a:path extrusionOk="0" h="5893" w="3951">
                  <a:moveTo>
                    <a:pt x="1419" y="0"/>
                  </a:moveTo>
                  <a:cubicBezTo>
                    <a:pt x="753" y="1242"/>
                    <a:pt x="234" y="2613"/>
                    <a:pt x="69" y="3959"/>
                  </a:cubicBezTo>
                  <a:cubicBezTo>
                    <a:pt x="17" y="4361"/>
                    <a:pt x="0" y="4759"/>
                    <a:pt x="17" y="5153"/>
                  </a:cubicBezTo>
                  <a:cubicBezTo>
                    <a:pt x="43" y="5170"/>
                    <a:pt x="65" y="5183"/>
                    <a:pt x="91" y="5200"/>
                  </a:cubicBezTo>
                  <a:cubicBezTo>
                    <a:pt x="100" y="5200"/>
                    <a:pt x="104" y="5205"/>
                    <a:pt x="112" y="5209"/>
                  </a:cubicBezTo>
                  <a:cubicBezTo>
                    <a:pt x="134" y="5222"/>
                    <a:pt x="160" y="5235"/>
                    <a:pt x="186" y="5252"/>
                  </a:cubicBezTo>
                  <a:cubicBezTo>
                    <a:pt x="190" y="5252"/>
                    <a:pt x="195" y="5252"/>
                    <a:pt x="195" y="5257"/>
                  </a:cubicBezTo>
                  <a:cubicBezTo>
                    <a:pt x="251" y="5287"/>
                    <a:pt x="307" y="5313"/>
                    <a:pt x="359" y="5343"/>
                  </a:cubicBezTo>
                  <a:lnTo>
                    <a:pt x="363" y="5343"/>
                  </a:lnTo>
                  <a:cubicBezTo>
                    <a:pt x="385" y="5356"/>
                    <a:pt x="411" y="5365"/>
                    <a:pt x="433" y="5378"/>
                  </a:cubicBezTo>
                  <a:cubicBezTo>
                    <a:pt x="446" y="5382"/>
                    <a:pt x="459" y="5386"/>
                    <a:pt x="467" y="5395"/>
                  </a:cubicBezTo>
                  <a:cubicBezTo>
                    <a:pt x="489" y="5404"/>
                    <a:pt x="511" y="5412"/>
                    <a:pt x="532" y="5421"/>
                  </a:cubicBezTo>
                  <a:cubicBezTo>
                    <a:pt x="545" y="5430"/>
                    <a:pt x="558" y="5434"/>
                    <a:pt x="575" y="5443"/>
                  </a:cubicBezTo>
                  <a:cubicBezTo>
                    <a:pt x="601" y="5456"/>
                    <a:pt x="632" y="5464"/>
                    <a:pt x="658" y="5477"/>
                  </a:cubicBezTo>
                  <a:cubicBezTo>
                    <a:pt x="684" y="5490"/>
                    <a:pt x="705" y="5499"/>
                    <a:pt x="731" y="5508"/>
                  </a:cubicBezTo>
                  <a:cubicBezTo>
                    <a:pt x="748" y="5516"/>
                    <a:pt x="766" y="5521"/>
                    <a:pt x="783" y="5529"/>
                  </a:cubicBezTo>
                  <a:cubicBezTo>
                    <a:pt x="805" y="5538"/>
                    <a:pt x="822" y="5542"/>
                    <a:pt x="844" y="5551"/>
                  </a:cubicBezTo>
                  <a:cubicBezTo>
                    <a:pt x="861" y="5560"/>
                    <a:pt x="874" y="5564"/>
                    <a:pt x="891" y="5568"/>
                  </a:cubicBezTo>
                  <a:cubicBezTo>
                    <a:pt x="913" y="5577"/>
                    <a:pt x="939" y="5585"/>
                    <a:pt x="960" y="5594"/>
                  </a:cubicBezTo>
                  <a:cubicBezTo>
                    <a:pt x="973" y="5598"/>
                    <a:pt x="991" y="5603"/>
                    <a:pt x="1004" y="5611"/>
                  </a:cubicBezTo>
                  <a:cubicBezTo>
                    <a:pt x="1038" y="5620"/>
                    <a:pt x="1077" y="5633"/>
                    <a:pt x="1112" y="5646"/>
                  </a:cubicBezTo>
                  <a:cubicBezTo>
                    <a:pt x="1121" y="5650"/>
                    <a:pt x="1129" y="5650"/>
                    <a:pt x="1142" y="5655"/>
                  </a:cubicBezTo>
                  <a:cubicBezTo>
                    <a:pt x="1168" y="5663"/>
                    <a:pt x="1198" y="5672"/>
                    <a:pt x="1229" y="5681"/>
                  </a:cubicBezTo>
                  <a:cubicBezTo>
                    <a:pt x="1242" y="5685"/>
                    <a:pt x="1255" y="5689"/>
                    <a:pt x="1268" y="5694"/>
                  </a:cubicBezTo>
                  <a:cubicBezTo>
                    <a:pt x="1294" y="5698"/>
                    <a:pt x="1324" y="5707"/>
                    <a:pt x="1350" y="5715"/>
                  </a:cubicBezTo>
                  <a:cubicBezTo>
                    <a:pt x="1363" y="5720"/>
                    <a:pt x="1376" y="5720"/>
                    <a:pt x="1389" y="5724"/>
                  </a:cubicBezTo>
                  <a:cubicBezTo>
                    <a:pt x="1428" y="5733"/>
                    <a:pt x="1467" y="5746"/>
                    <a:pt x="1506" y="5754"/>
                  </a:cubicBezTo>
                  <a:cubicBezTo>
                    <a:pt x="1553" y="5763"/>
                    <a:pt x="1601" y="5776"/>
                    <a:pt x="1653" y="5784"/>
                  </a:cubicBezTo>
                  <a:cubicBezTo>
                    <a:pt x="1666" y="5789"/>
                    <a:pt x="1683" y="5789"/>
                    <a:pt x="1696" y="5793"/>
                  </a:cubicBezTo>
                  <a:cubicBezTo>
                    <a:pt x="1731" y="5802"/>
                    <a:pt x="1765" y="5806"/>
                    <a:pt x="1795" y="5810"/>
                  </a:cubicBezTo>
                  <a:cubicBezTo>
                    <a:pt x="1817" y="5815"/>
                    <a:pt x="1834" y="5819"/>
                    <a:pt x="1852" y="5823"/>
                  </a:cubicBezTo>
                  <a:cubicBezTo>
                    <a:pt x="1882" y="5828"/>
                    <a:pt x="1912" y="5832"/>
                    <a:pt x="1943" y="5836"/>
                  </a:cubicBezTo>
                  <a:cubicBezTo>
                    <a:pt x="1964" y="5836"/>
                    <a:pt x="1982" y="5841"/>
                    <a:pt x="1999" y="5845"/>
                  </a:cubicBezTo>
                  <a:cubicBezTo>
                    <a:pt x="2033" y="5849"/>
                    <a:pt x="2064" y="5854"/>
                    <a:pt x="2094" y="5854"/>
                  </a:cubicBezTo>
                  <a:cubicBezTo>
                    <a:pt x="2111" y="5858"/>
                    <a:pt x="2129" y="5858"/>
                    <a:pt x="2146" y="5862"/>
                  </a:cubicBezTo>
                  <a:cubicBezTo>
                    <a:pt x="2185" y="5867"/>
                    <a:pt x="2224" y="5871"/>
                    <a:pt x="2263" y="5871"/>
                  </a:cubicBezTo>
                  <a:cubicBezTo>
                    <a:pt x="2271" y="5871"/>
                    <a:pt x="2280" y="5875"/>
                    <a:pt x="2289" y="5875"/>
                  </a:cubicBezTo>
                  <a:cubicBezTo>
                    <a:pt x="2336" y="5880"/>
                    <a:pt x="2388" y="5880"/>
                    <a:pt x="2436" y="5884"/>
                  </a:cubicBezTo>
                  <a:lnTo>
                    <a:pt x="2475" y="5884"/>
                  </a:lnTo>
                  <a:cubicBezTo>
                    <a:pt x="2509" y="5888"/>
                    <a:pt x="2544" y="5888"/>
                    <a:pt x="2579" y="5888"/>
                  </a:cubicBezTo>
                  <a:lnTo>
                    <a:pt x="2630" y="5888"/>
                  </a:lnTo>
                  <a:cubicBezTo>
                    <a:pt x="2661" y="5888"/>
                    <a:pt x="2691" y="5893"/>
                    <a:pt x="2721" y="5893"/>
                  </a:cubicBezTo>
                  <a:cubicBezTo>
                    <a:pt x="2743" y="5888"/>
                    <a:pt x="2760" y="5888"/>
                    <a:pt x="2778" y="5888"/>
                  </a:cubicBezTo>
                  <a:lnTo>
                    <a:pt x="2868" y="5888"/>
                  </a:lnTo>
                  <a:cubicBezTo>
                    <a:pt x="2886" y="5888"/>
                    <a:pt x="2903" y="5888"/>
                    <a:pt x="2920" y="5884"/>
                  </a:cubicBezTo>
                  <a:cubicBezTo>
                    <a:pt x="2955" y="5884"/>
                    <a:pt x="2990" y="5884"/>
                    <a:pt x="3024" y="5880"/>
                  </a:cubicBezTo>
                  <a:lnTo>
                    <a:pt x="3063" y="5880"/>
                  </a:lnTo>
                  <a:cubicBezTo>
                    <a:pt x="3111" y="5875"/>
                    <a:pt x="3158" y="5871"/>
                    <a:pt x="3206" y="5867"/>
                  </a:cubicBezTo>
                  <a:cubicBezTo>
                    <a:pt x="3215" y="5867"/>
                    <a:pt x="3223" y="5862"/>
                    <a:pt x="3232" y="5862"/>
                  </a:cubicBezTo>
                  <a:cubicBezTo>
                    <a:pt x="3271" y="5858"/>
                    <a:pt x="3310" y="5854"/>
                    <a:pt x="3344" y="5849"/>
                  </a:cubicBezTo>
                  <a:cubicBezTo>
                    <a:pt x="3362" y="5849"/>
                    <a:pt x="3379" y="5845"/>
                    <a:pt x="3396" y="5845"/>
                  </a:cubicBezTo>
                  <a:cubicBezTo>
                    <a:pt x="3427" y="5841"/>
                    <a:pt x="3457" y="5836"/>
                    <a:pt x="3487" y="5832"/>
                  </a:cubicBezTo>
                  <a:cubicBezTo>
                    <a:pt x="3504" y="5828"/>
                    <a:pt x="3522" y="5823"/>
                    <a:pt x="3539" y="5823"/>
                  </a:cubicBezTo>
                  <a:cubicBezTo>
                    <a:pt x="3569" y="5815"/>
                    <a:pt x="3595" y="5810"/>
                    <a:pt x="3626" y="5806"/>
                  </a:cubicBezTo>
                  <a:cubicBezTo>
                    <a:pt x="3643" y="5802"/>
                    <a:pt x="3660" y="5802"/>
                    <a:pt x="3677" y="5797"/>
                  </a:cubicBezTo>
                  <a:cubicBezTo>
                    <a:pt x="3708" y="5789"/>
                    <a:pt x="3738" y="5784"/>
                    <a:pt x="3768" y="5780"/>
                  </a:cubicBezTo>
                  <a:cubicBezTo>
                    <a:pt x="3786" y="5776"/>
                    <a:pt x="3803" y="5772"/>
                    <a:pt x="3816" y="5767"/>
                  </a:cubicBezTo>
                  <a:cubicBezTo>
                    <a:pt x="3859" y="5759"/>
                    <a:pt x="3902" y="5750"/>
                    <a:pt x="3941" y="5737"/>
                  </a:cubicBezTo>
                  <a:lnTo>
                    <a:pt x="3950" y="5737"/>
                  </a:lnTo>
                  <a:cubicBezTo>
                    <a:pt x="3933" y="5659"/>
                    <a:pt x="3915" y="5577"/>
                    <a:pt x="3894" y="5495"/>
                  </a:cubicBezTo>
                  <a:cubicBezTo>
                    <a:pt x="3435" y="3535"/>
                    <a:pt x="2791" y="779"/>
                    <a:pt x="1419" y="0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2dd5c9a16e4_0_432"/>
            <p:cNvSpPr/>
            <p:nvPr/>
          </p:nvSpPr>
          <p:spPr>
            <a:xfrm>
              <a:off x="-1585622" y="1381641"/>
              <a:ext cx="174292" cy="118765"/>
            </a:xfrm>
            <a:custGeom>
              <a:rect b="b" l="l" r="r" t="t"/>
              <a:pathLst>
                <a:path extrusionOk="0" h="2757" w="4046">
                  <a:moveTo>
                    <a:pt x="2493" y="1"/>
                  </a:moveTo>
                  <a:cubicBezTo>
                    <a:pt x="2432" y="18"/>
                    <a:pt x="2371" y="40"/>
                    <a:pt x="2311" y="61"/>
                  </a:cubicBezTo>
                  <a:lnTo>
                    <a:pt x="2307" y="61"/>
                  </a:lnTo>
                  <a:cubicBezTo>
                    <a:pt x="2190" y="105"/>
                    <a:pt x="2073" y="152"/>
                    <a:pt x="1960" y="204"/>
                  </a:cubicBezTo>
                  <a:cubicBezTo>
                    <a:pt x="1956" y="204"/>
                    <a:pt x="1952" y="208"/>
                    <a:pt x="1947" y="208"/>
                  </a:cubicBezTo>
                  <a:cubicBezTo>
                    <a:pt x="1835" y="260"/>
                    <a:pt x="1727" y="312"/>
                    <a:pt x="1614" y="373"/>
                  </a:cubicBezTo>
                  <a:cubicBezTo>
                    <a:pt x="1610" y="373"/>
                    <a:pt x="1610" y="377"/>
                    <a:pt x="1606" y="377"/>
                  </a:cubicBezTo>
                  <a:cubicBezTo>
                    <a:pt x="1498" y="438"/>
                    <a:pt x="1389" y="498"/>
                    <a:pt x="1286" y="567"/>
                  </a:cubicBezTo>
                  <a:cubicBezTo>
                    <a:pt x="1281" y="567"/>
                    <a:pt x="1277" y="572"/>
                    <a:pt x="1273" y="572"/>
                  </a:cubicBezTo>
                  <a:cubicBezTo>
                    <a:pt x="1169" y="641"/>
                    <a:pt x="1069" y="710"/>
                    <a:pt x="970" y="784"/>
                  </a:cubicBezTo>
                  <a:cubicBezTo>
                    <a:pt x="965" y="784"/>
                    <a:pt x="965" y="788"/>
                    <a:pt x="961" y="792"/>
                  </a:cubicBezTo>
                  <a:cubicBezTo>
                    <a:pt x="862" y="866"/>
                    <a:pt x="766" y="944"/>
                    <a:pt x="671" y="1022"/>
                  </a:cubicBezTo>
                  <a:cubicBezTo>
                    <a:pt x="667" y="1026"/>
                    <a:pt x="667" y="1030"/>
                    <a:pt x="663" y="1030"/>
                  </a:cubicBezTo>
                  <a:cubicBezTo>
                    <a:pt x="567" y="1113"/>
                    <a:pt x="476" y="1195"/>
                    <a:pt x="390" y="1286"/>
                  </a:cubicBezTo>
                  <a:cubicBezTo>
                    <a:pt x="386" y="1286"/>
                    <a:pt x="386" y="1290"/>
                    <a:pt x="381" y="1294"/>
                  </a:cubicBezTo>
                  <a:cubicBezTo>
                    <a:pt x="295" y="1381"/>
                    <a:pt x="208" y="1472"/>
                    <a:pt x="126" y="1567"/>
                  </a:cubicBezTo>
                  <a:cubicBezTo>
                    <a:pt x="126" y="1571"/>
                    <a:pt x="122" y="1571"/>
                    <a:pt x="122" y="1576"/>
                  </a:cubicBezTo>
                  <a:cubicBezTo>
                    <a:pt x="78" y="1623"/>
                    <a:pt x="40" y="1671"/>
                    <a:pt x="1" y="1723"/>
                  </a:cubicBezTo>
                  <a:cubicBezTo>
                    <a:pt x="1000" y="1891"/>
                    <a:pt x="2207" y="2237"/>
                    <a:pt x="3418" y="2757"/>
                  </a:cubicBezTo>
                  <a:cubicBezTo>
                    <a:pt x="3509" y="2618"/>
                    <a:pt x="3604" y="2488"/>
                    <a:pt x="3695" y="2359"/>
                  </a:cubicBezTo>
                  <a:cubicBezTo>
                    <a:pt x="3812" y="2199"/>
                    <a:pt x="3929" y="2043"/>
                    <a:pt x="4046" y="1891"/>
                  </a:cubicBezTo>
                  <a:cubicBezTo>
                    <a:pt x="2899" y="1286"/>
                    <a:pt x="2540" y="611"/>
                    <a:pt x="2493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2dd5c9a16e4_0_432"/>
            <p:cNvSpPr/>
            <p:nvPr/>
          </p:nvSpPr>
          <p:spPr>
            <a:xfrm>
              <a:off x="-1465045" y="1370828"/>
              <a:ext cx="130869" cy="82063"/>
            </a:xfrm>
            <a:custGeom>
              <a:rect b="b" l="l" r="r" t="t"/>
              <a:pathLst>
                <a:path extrusionOk="0" h="1905" w="3038">
                  <a:moveTo>
                    <a:pt x="1204" y="1"/>
                  </a:moveTo>
                  <a:cubicBezTo>
                    <a:pt x="1160" y="1"/>
                    <a:pt x="1117" y="1"/>
                    <a:pt x="1074" y="5"/>
                  </a:cubicBezTo>
                  <a:lnTo>
                    <a:pt x="1061" y="5"/>
                  </a:lnTo>
                  <a:cubicBezTo>
                    <a:pt x="957" y="9"/>
                    <a:pt x="857" y="18"/>
                    <a:pt x="758" y="27"/>
                  </a:cubicBezTo>
                  <a:lnTo>
                    <a:pt x="745" y="27"/>
                  </a:lnTo>
                  <a:cubicBezTo>
                    <a:pt x="702" y="31"/>
                    <a:pt x="654" y="40"/>
                    <a:pt x="611" y="44"/>
                  </a:cubicBezTo>
                  <a:cubicBezTo>
                    <a:pt x="602" y="44"/>
                    <a:pt x="598" y="44"/>
                    <a:pt x="589" y="48"/>
                  </a:cubicBezTo>
                  <a:cubicBezTo>
                    <a:pt x="546" y="53"/>
                    <a:pt x="503" y="57"/>
                    <a:pt x="459" y="66"/>
                  </a:cubicBezTo>
                  <a:cubicBezTo>
                    <a:pt x="455" y="66"/>
                    <a:pt x="446" y="66"/>
                    <a:pt x="442" y="70"/>
                  </a:cubicBezTo>
                  <a:cubicBezTo>
                    <a:pt x="295" y="92"/>
                    <a:pt x="148" y="122"/>
                    <a:pt x="1" y="161"/>
                  </a:cubicBezTo>
                  <a:cubicBezTo>
                    <a:pt x="31" y="719"/>
                    <a:pt x="351" y="1346"/>
                    <a:pt x="1437" y="1904"/>
                  </a:cubicBezTo>
                  <a:cubicBezTo>
                    <a:pt x="1987" y="1234"/>
                    <a:pt x="2545" y="680"/>
                    <a:pt x="3038" y="299"/>
                  </a:cubicBezTo>
                  <a:cubicBezTo>
                    <a:pt x="2995" y="286"/>
                    <a:pt x="2947" y="269"/>
                    <a:pt x="2899" y="256"/>
                  </a:cubicBezTo>
                  <a:cubicBezTo>
                    <a:pt x="2856" y="239"/>
                    <a:pt x="2813" y="226"/>
                    <a:pt x="2770" y="213"/>
                  </a:cubicBezTo>
                  <a:lnTo>
                    <a:pt x="2761" y="213"/>
                  </a:lnTo>
                  <a:cubicBezTo>
                    <a:pt x="2718" y="200"/>
                    <a:pt x="2679" y="187"/>
                    <a:pt x="2640" y="178"/>
                  </a:cubicBezTo>
                  <a:cubicBezTo>
                    <a:pt x="2631" y="174"/>
                    <a:pt x="2627" y="174"/>
                    <a:pt x="2618" y="170"/>
                  </a:cubicBezTo>
                  <a:cubicBezTo>
                    <a:pt x="2571" y="161"/>
                    <a:pt x="2523" y="148"/>
                    <a:pt x="2480" y="135"/>
                  </a:cubicBezTo>
                  <a:cubicBezTo>
                    <a:pt x="2428" y="126"/>
                    <a:pt x="2380" y="113"/>
                    <a:pt x="2333" y="105"/>
                  </a:cubicBezTo>
                  <a:cubicBezTo>
                    <a:pt x="2315" y="100"/>
                    <a:pt x="2302" y="100"/>
                    <a:pt x="2285" y="96"/>
                  </a:cubicBezTo>
                  <a:cubicBezTo>
                    <a:pt x="2250" y="92"/>
                    <a:pt x="2216" y="83"/>
                    <a:pt x="2186" y="79"/>
                  </a:cubicBezTo>
                  <a:cubicBezTo>
                    <a:pt x="2168" y="74"/>
                    <a:pt x="2147" y="70"/>
                    <a:pt x="2129" y="70"/>
                  </a:cubicBezTo>
                  <a:cubicBezTo>
                    <a:pt x="2099" y="61"/>
                    <a:pt x="2064" y="57"/>
                    <a:pt x="2034" y="53"/>
                  </a:cubicBezTo>
                  <a:cubicBezTo>
                    <a:pt x="2017" y="53"/>
                    <a:pt x="2000" y="48"/>
                    <a:pt x="1982" y="44"/>
                  </a:cubicBezTo>
                  <a:cubicBezTo>
                    <a:pt x="1948" y="40"/>
                    <a:pt x="1913" y="35"/>
                    <a:pt x="1874" y="31"/>
                  </a:cubicBezTo>
                  <a:cubicBezTo>
                    <a:pt x="1861" y="31"/>
                    <a:pt x="1848" y="31"/>
                    <a:pt x="1835" y="27"/>
                  </a:cubicBezTo>
                  <a:cubicBezTo>
                    <a:pt x="1736" y="18"/>
                    <a:pt x="1636" y="9"/>
                    <a:pt x="1541" y="5"/>
                  </a:cubicBezTo>
                  <a:lnTo>
                    <a:pt x="1506" y="5"/>
                  </a:lnTo>
                  <a:cubicBezTo>
                    <a:pt x="1467" y="1"/>
                    <a:pt x="1428" y="1"/>
                    <a:pt x="1390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g2dd5c9a16e4_0_432"/>
            <p:cNvSpPr/>
            <p:nvPr/>
          </p:nvSpPr>
          <p:spPr>
            <a:xfrm>
              <a:off x="-1391209" y="1389093"/>
              <a:ext cx="182476" cy="104808"/>
            </a:xfrm>
            <a:custGeom>
              <a:rect b="b" l="l" r="r" t="t"/>
              <a:pathLst>
                <a:path extrusionOk="0" h="2433" w="4236">
                  <a:moveTo>
                    <a:pt x="1640" y="1"/>
                  </a:moveTo>
                  <a:cubicBezTo>
                    <a:pt x="1151" y="351"/>
                    <a:pt x="580" y="909"/>
                    <a:pt x="0" y="1615"/>
                  </a:cubicBezTo>
                  <a:cubicBezTo>
                    <a:pt x="913" y="2017"/>
                    <a:pt x="1830" y="2108"/>
                    <a:pt x="2669" y="2190"/>
                  </a:cubicBezTo>
                  <a:cubicBezTo>
                    <a:pt x="3232" y="2242"/>
                    <a:pt x="3764" y="2294"/>
                    <a:pt x="4236" y="2432"/>
                  </a:cubicBezTo>
                  <a:cubicBezTo>
                    <a:pt x="4101" y="2168"/>
                    <a:pt x="3941" y="1913"/>
                    <a:pt x="3764" y="1675"/>
                  </a:cubicBezTo>
                  <a:cubicBezTo>
                    <a:pt x="3764" y="1671"/>
                    <a:pt x="3764" y="1671"/>
                    <a:pt x="3760" y="1671"/>
                  </a:cubicBezTo>
                  <a:cubicBezTo>
                    <a:pt x="3738" y="1640"/>
                    <a:pt x="3716" y="1615"/>
                    <a:pt x="3695" y="1584"/>
                  </a:cubicBezTo>
                  <a:cubicBezTo>
                    <a:pt x="3695" y="1584"/>
                    <a:pt x="3695" y="1580"/>
                    <a:pt x="3690" y="1580"/>
                  </a:cubicBezTo>
                  <a:cubicBezTo>
                    <a:pt x="3669" y="1550"/>
                    <a:pt x="3647" y="1524"/>
                    <a:pt x="3626" y="1498"/>
                  </a:cubicBezTo>
                  <a:cubicBezTo>
                    <a:pt x="3626" y="1493"/>
                    <a:pt x="3621" y="1493"/>
                    <a:pt x="3621" y="1489"/>
                  </a:cubicBezTo>
                  <a:cubicBezTo>
                    <a:pt x="3483" y="1320"/>
                    <a:pt x="3331" y="1160"/>
                    <a:pt x="3171" y="1009"/>
                  </a:cubicBezTo>
                  <a:cubicBezTo>
                    <a:pt x="3167" y="1004"/>
                    <a:pt x="3167" y="1000"/>
                    <a:pt x="3163" y="996"/>
                  </a:cubicBezTo>
                  <a:cubicBezTo>
                    <a:pt x="3141" y="979"/>
                    <a:pt x="3115" y="957"/>
                    <a:pt x="3093" y="935"/>
                  </a:cubicBezTo>
                  <a:cubicBezTo>
                    <a:pt x="3089" y="931"/>
                    <a:pt x="3080" y="922"/>
                    <a:pt x="3076" y="918"/>
                  </a:cubicBezTo>
                  <a:cubicBezTo>
                    <a:pt x="3054" y="896"/>
                    <a:pt x="3033" y="879"/>
                    <a:pt x="3011" y="862"/>
                  </a:cubicBezTo>
                  <a:cubicBezTo>
                    <a:pt x="3003" y="853"/>
                    <a:pt x="2994" y="844"/>
                    <a:pt x="2985" y="840"/>
                  </a:cubicBezTo>
                  <a:cubicBezTo>
                    <a:pt x="2964" y="818"/>
                    <a:pt x="2942" y="801"/>
                    <a:pt x="2920" y="784"/>
                  </a:cubicBezTo>
                  <a:cubicBezTo>
                    <a:pt x="2912" y="775"/>
                    <a:pt x="2903" y="771"/>
                    <a:pt x="2894" y="762"/>
                  </a:cubicBezTo>
                  <a:cubicBezTo>
                    <a:pt x="2873" y="745"/>
                    <a:pt x="2851" y="728"/>
                    <a:pt x="2829" y="710"/>
                  </a:cubicBezTo>
                  <a:cubicBezTo>
                    <a:pt x="2821" y="702"/>
                    <a:pt x="2812" y="697"/>
                    <a:pt x="2804" y="689"/>
                  </a:cubicBezTo>
                  <a:cubicBezTo>
                    <a:pt x="2782" y="671"/>
                    <a:pt x="2760" y="654"/>
                    <a:pt x="2734" y="637"/>
                  </a:cubicBezTo>
                  <a:cubicBezTo>
                    <a:pt x="2730" y="632"/>
                    <a:pt x="2721" y="624"/>
                    <a:pt x="2713" y="619"/>
                  </a:cubicBezTo>
                  <a:cubicBezTo>
                    <a:pt x="2609" y="542"/>
                    <a:pt x="2496" y="464"/>
                    <a:pt x="2384" y="394"/>
                  </a:cubicBezTo>
                  <a:cubicBezTo>
                    <a:pt x="2375" y="386"/>
                    <a:pt x="2362" y="377"/>
                    <a:pt x="2349" y="373"/>
                  </a:cubicBezTo>
                  <a:cubicBezTo>
                    <a:pt x="2332" y="360"/>
                    <a:pt x="2310" y="347"/>
                    <a:pt x="2289" y="334"/>
                  </a:cubicBezTo>
                  <a:cubicBezTo>
                    <a:pt x="2276" y="325"/>
                    <a:pt x="2263" y="317"/>
                    <a:pt x="2245" y="308"/>
                  </a:cubicBezTo>
                  <a:cubicBezTo>
                    <a:pt x="2228" y="295"/>
                    <a:pt x="2206" y="282"/>
                    <a:pt x="2185" y="273"/>
                  </a:cubicBezTo>
                  <a:cubicBezTo>
                    <a:pt x="2172" y="265"/>
                    <a:pt x="2155" y="256"/>
                    <a:pt x="2142" y="247"/>
                  </a:cubicBezTo>
                  <a:cubicBezTo>
                    <a:pt x="2120" y="234"/>
                    <a:pt x="2103" y="226"/>
                    <a:pt x="2081" y="213"/>
                  </a:cubicBezTo>
                  <a:cubicBezTo>
                    <a:pt x="2064" y="204"/>
                    <a:pt x="2051" y="195"/>
                    <a:pt x="2033" y="187"/>
                  </a:cubicBezTo>
                  <a:cubicBezTo>
                    <a:pt x="2016" y="178"/>
                    <a:pt x="1994" y="165"/>
                    <a:pt x="1973" y="157"/>
                  </a:cubicBezTo>
                  <a:cubicBezTo>
                    <a:pt x="1956" y="148"/>
                    <a:pt x="1943" y="139"/>
                    <a:pt x="1925" y="131"/>
                  </a:cubicBezTo>
                  <a:cubicBezTo>
                    <a:pt x="1904" y="122"/>
                    <a:pt x="1886" y="113"/>
                    <a:pt x="1865" y="100"/>
                  </a:cubicBezTo>
                  <a:cubicBezTo>
                    <a:pt x="1847" y="92"/>
                    <a:pt x="1830" y="87"/>
                    <a:pt x="1817" y="79"/>
                  </a:cubicBezTo>
                  <a:cubicBezTo>
                    <a:pt x="1795" y="70"/>
                    <a:pt x="1774" y="57"/>
                    <a:pt x="1752" y="48"/>
                  </a:cubicBezTo>
                  <a:cubicBezTo>
                    <a:pt x="1735" y="44"/>
                    <a:pt x="1722" y="35"/>
                    <a:pt x="1705" y="27"/>
                  </a:cubicBezTo>
                  <a:cubicBezTo>
                    <a:pt x="1683" y="18"/>
                    <a:pt x="1661" y="9"/>
                    <a:pt x="1640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2dd5c9a16e4_0_432"/>
            <p:cNvSpPr/>
            <p:nvPr/>
          </p:nvSpPr>
          <p:spPr>
            <a:xfrm>
              <a:off x="-1634645" y="1467194"/>
              <a:ext cx="189024" cy="143534"/>
            </a:xfrm>
            <a:custGeom>
              <a:rect b="b" l="l" r="r" t="t"/>
              <a:pathLst>
                <a:path extrusionOk="0" h="3332" w="4388">
                  <a:moveTo>
                    <a:pt x="940" y="1"/>
                  </a:moveTo>
                  <a:cubicBezTo>
                    <a:pt x="940" y="1"/>
                    <a:pt x="940" y="1"/>
                    <a:pt x="940" y="5"/>
                  </a:cubicBezTo>
                  <a:cubicBezTo>
                    <a:pt x="918" y="31"/>
                    <a:pt x="901" y="61"/>
                    <a:pt x="879" y="87"/>
                  </a:cubicBezTo>
                  <a:cubicBezTo>
                    <a:pt x="875" y="96"/>
                    <a:pt x="870" y="100"/>
                    <a:pt x="870" y="104"/>
                  </a:cubicBezTo>
                  <a:cubicBezTo>
                    <a:pt x="849" y="130"/>
                    <a:pt x="831" y="161"/>
                    <a:pt x="814" y="187"/>
                  </a:cubicBezTo>
                  <a:cubicBezTo>
                    <a:pt x="810" y="195"/>
                    <a:pt x="805" y="204"/>
                    <a:pt x="801" y="208"/>
                  </a:cubicBezTo>
                  <a:cubicBezTo>
                    <a:pt x="784" y="234"/>
                    <a:pt x="767" y="260"/>
                    <a:pt x="754" y="290"/>
                  </a:cubicBezTo>
                  <a:cubicBezTo>
                    <a:pt x="745" y="299"/>
                    <a:pt x="741" y="308"/>
                    <a:pt x="736" y="316"/>
                  </a:cubicBezTo>
                  <a:cubicBezTo>
                    <a:pt x="719" y="342"/>
                    <a:pt x="706" y="368"/>
                    <a:pt x="693" y="394"/>
                  </a:cubicBezTo>
                  <a:cubicBezTo>
                    <a:pt x="684" y="403"/>
                    <a:pt x="680" y="416"/>
                    <a:pt x="671" y="425"/>
                  </a:cubicBezTo>
                  <a:cubicBezTo>
                    <a:pt x="658" y="450"/>
                    <a:pt x="645" y="476"/>
                    <a:pt x="632" y="498"/>
                  </a:cubicBezTo>
                  <a:cubicBezTo>
                    <a:pt x="624" y="511"/>
                    <a:pt x="619" y="524"/>
                    <a:pt x="611" y="537"/>
                  </a:cubicBezTo>
                  <a:cubicBezTo>
                    <a:pt x="598" y="559"/>
                    <a:pt x="589" y="585"/>
                    <a:pt x="576" y="611"/>
                  </a:cubicBezTo>
                  <a:cubicBezTo>
                    <a:pt x="568" y="624"/>
                    <a:pt x="563" y="636"/>
                    <a:pt x="555" y="649"/>
                  </a:cubicBezTo>
                  <a:cubicBezTo>
                    <a:pt x="542" y="671"/>
                    <a:pt x="533" y="697"/>
                    <a:pt x="520" y="719"/>
                  </a:cubicBezTo>
                  <a:cubicBezTo>
                    <a:pt x="511" y="732"/>
                    <a:pt x="507" y="749"/>
                    <a:pt x="498" y="762"/>
                  </a:cubicBezTo>
                  <a:cubicBezTo>
                    <a:pt x="490" y="784"/>
                    <a:pt x="477" y="810"/>
                    <a:pt x="468" y="831"/>
                  </a:cubicBezTo>
                  <a:cubicBezTo>
                    <a:pt x="459" y="848"/>
                    <a:pt x="455" y="861"/>
                    <a:pt x="446" y="879"/>
                  </a:cubicBezTo>
                  <a:cubicBezTo>
                    <a:pt x="438" y="900"/>
                    <a:pt x="425" y="926"/>
                    <a:pt x="416" y="948"/>
                  </a:cubicBezTo>
                  <a:cubicBezTo>
                    <a:pt x="407" y="965"/>
                    <a:pt x="403" y="983"/>
                    <a:pt x="394" y="996"/>
                  </a:cubicBezTo>
                  <a:cubicBezTo>
                    <a:pt x="386" y="1022"/>
                    <a:pt x="377" y="1043"/>
                    <a:pt x="368" y="1065"/>
                  </a:cubicBezTo>
                  <a:cubicBezTo>
                    <a:pt x="360" y="1082"/>
                    <a:pt x="356" y="1099"/>
                    <a:pt x="347" y="1117"/>
                  </a:cubicBezTo>
                  <a:cubicBezTo>
                    <a:pt x="338" y="1138"/>
                    <a:pt x="330" y="1160"/>
                    <a:pt x="325" y="1182"/>
                  </a:cubicBezTo>
                  <a:cubicBezTo>
                    <a:pt x="317" y="1203"/>
                    <a:pt x="308" y="1221"/>
                    <a:pt x="304" y="1242"/>
                  </a:cubicBezTo>
                  <a:cubicBezTo>
                    <a:pt x="295" y="1264"/>
                    <a:pt x="286" y="1281"/>
                    <a:pt x="282" y="1303"/>
                  </a:cubicBezTo>
                  <a:cubicBezTo>
                    <a:pt x="273" y="1324"/>
                    <a:pt x="265" y="1346"/>
                    <a:pt x="260" y="1368"/>
                  </a:cubicBezTo>
                  <a:cubicBezTo>
                    <a:pt x="252" y="1385"/>
                    <a:pt x="247" y="1407"/>
                    <a:pt x="239" y="1424"/>
                  </a:cubicBezTo>
                  <a:cubicBezTo>
                    <a:pt x="234" y="1450"/>
                    <a:pt x="226" y="1471"/>
                    <a:pt x="221" y="1497"/>
                  </a:cubicBezTo>
                  <a:cubicBezTo>
                    <a:pt x="213" y="1515"/>
                    <a:pt x="208" y="1532"/>
                    <a:pt x="204" y="1549"/>
                  </a:cubicBezTo>
                  <a:cubicBezTo>
                    <a:pt x="195" y="1575"/>
                    <a:pt x="187" y="1606"/>
                    <a:pt x="182" y="1632"/>
                  </a:cubicBezTo>
                  <a:cubicBezTo>
                    <a:pt x="178" y="1645"/>
                    <a:pt x="174" y="1662"/>
                    <a:pt x="169" y="1675"/>
                  </a:cubicBezTo>
                  <a:cubicBezTo>
                    <a:pt x="156" y="1718"/>
                    <a:pt x="148" y="1761"/>
                    <a:pt x="139" y="1805"/>
                  </a:cubicBezTo>
                  <a:cubicBezTo>
                    <a:pt x="131" y="1844"/>
                    <a:pt x="122" y="1882"/>
                    <a:pt x="113" y="1921"/>
                  </a:cubicBezTo>
                  <a:cubicBezTo>
                    <a:pt x="109" y="1934"/>
                    <a:pt x="109" y="1943"/>
                    <a:pt x="105" y="1956"/>
                  </a:cubicBezTo>
                  <a:cubicBezTo>
                    <a:pt x="100" y="1986"/>
                    <a:pt x="92" y="2017"/>
                    <a:pt x="87" y="2043"/>
                  </a:cubicBezTo>
                  <a:cubicBezTo>
                    <a:pt x="87" y="2056"/>
                    <a:pt x="83" y="2069"/>
                    <a:pt x="83" y="2077"/>
                  </a:cubicBezTo>
                  <a:cubicBezTo>
                    <a:pt x="74" y="2116"/>
                    <a:pt x="70" y="2155"/>
                    <a:pt x="61" y="2194"/>
                  </a:cubicBezTo>
                  <a:cubicBezTo>
                    <a:pt x="61" y="2203"/>
                    <a:pt x="61" y="2216"/>
                    <a:pt x="57" y="2224"/>
                  </a:cubicBezTo>
                  <a:cubicBezTo>
                    <a:pt x="53" y="2255"/>
                    <a:pt x="48" y="2281"/>
                    <a:pt x="44" y="2306"/>
                  </a:cubicBezTo>
                  <a:cubicBezTo>
                    <a:pt x="44" y="2324"/>
                    <a:pt x="40" y="2341"/>
                    <a:pt x="40" y="2354"/>
                  </a:cubicBezTo>
                  <a:cubicBezTo>
                    <a:pt x="35" y="2380"/>
                    <a:pt x="35" y="2402"/>
                    <a:pt x="31" y="2423"/>
                  </a:cubicBezTo>
                  <a:cubicBezTo>
                    <a:pt x="31" y="2441"/>
                    <a:pt x="27" y="2458"/>
                    <a:pt x="27" y="2475"/>
                  </a:cubicBezTo>
                  <a:cubicBezTo>
                    <a:pt x="22" y="2510"/>
                    <a:pt x="18" y="2540"/>
                    <a:pt x="18" y="2575"/>
                  </a:cubicBezTo>
                  <a:cubicBezTo>
                    <a:pt x="14" y="2596"/>
                    <a:pt x="14" y="2618"/>
                    <a:pt x="14" y="2640"/>
                  </a:cubicBezTo>
                  <a:cubicBezTo>
                    <a:pt x="14" y="2653"/>
                    <a:pt x="9" y="2670"/>
                    <a:pt x="9" y="2687"/>
                  </a:cubicBezTo>
                  <a:cubicBezTo>
                    <a:pt x="9" y="2709"/>
                    <a:pt x="5" y="2730"/>
                    <a:pt x="5" y="2756"/>
                  </a:cubicBezTo>
                  <a:cubicBezTo>
                    <a:pt x="5" y="2765"/>
                    <a:pt x="5" y="2778"/>
                    <a:pt x="5" y="2791"/>
                  </a:cubicBezTo>
                  <a:cubicBezTo>
                    <a:pt x="1" y="2873"/>
                    <a:pt x="1" y="2955"/>
                    <a:pt x="1" y="3038"/>
                  </a:cubicBezTo>
                  <a:cubicBezTo>
                    <a:pt x="1" y="3046"/>
                    <a:pt x="1" y="3051"/>
                    <a:pt x="1" y="3059"/>
                  </a:cubicBezTo>
                  <a:cubicBezTo>
                    <a:pt x="1" y="3150"/>
                    <a:pt x="5" y="3241"/>
                    <a:pt x="9" y="3332"/>
                  </a:cubicBezTo>
                  <a:cubicBezTo>
                    <a:pt x="304" y="3012"/>
                    <a:pt x="645" y="2687"/>
                    <a:pt x="1026" y="2419"/>
                  </a:cubicBezTo>
                  <a:cubicBezTo>
                    <a:pt x="1577" y="2025"/>
                    <a:pt x="2205" y="1741"/>
                    <a:pt x="2877" y="1741"/>
                  </a:cubicBezTo>
                  <a:cubicBezTo>
                    <a:pt x="3186" y="1741"/>
                    <a:pt x="3505" y="1801"/>
                    <a:pt x="3830" y="1939"/>
                  </a:cubicBezTo>
                  <a:cubicBezTo>
                    <a:pt x="4007" y="1623"/>
                    <a:pt x="4193" y="1316"/>
                    <a:pt x="4388" y="1022"/>
                  </a:cubicBezTo>
                  <a:cubicBezTo>
                    <a:pt x="3150" y="498"/>
                    <a:pt x="1926" y="156"/>
                    <a:pt x="940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g2dd5c9a16e4_0_432"/>
          <p:cNvSpPr/>
          <p:nvPr/>
        </p:nvSpPr>
        <p:spPr>
          <a:xfrm>
            <a:off x="9799088" y="4912637"/>
            <a:ext cx="201300" cy="201300"/>
          </a:xfrm>
          <a:prstGeom prst="ellipse">
            <a:avLst/>
          </a:prstGeom>
          <a:gradFill>
            <a:gsLst>
              <a:gs pos="0">
                <a:srgbClr val="80DBEF"/>
              </a:gs>
              <a:gs pos="100000">
                <a:srgbClr val="22ACC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g2dd5c9a16e4_0_432"/>
          <p:cNvSpPr/>
          <p:nvPr/>
        </p:nvSpPr>
        <p:spPr>
          <a:xfrm>
            <a:off x="10797888" y="4612887"/>
            <a:ext cx="201300" cy="2013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Basketball" id="218" name="Google Shape;218;g2dd5c9a16e4_0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9075" y="3560388"/>
            <a:ext cx="902150" cy="90217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dd5c9a16e4_0_432"/>
          <p:cNvSpPr/>
          <p:nvPr/>
        </p:nvSpPr>
        <p:spPr>
          <a:xfrm>
            <a:off x="10075013" y="2784450"/>
            <a:ext cx="201300" cy="201300"/>
          </a:xfrm>
          <a:prstGeom prst="ellipse">
            <a:avLst/>
          </a:prstGeom>
          <a:gradFill>
            <a:gsLst>
              <a:gs pos="0">
                <a:srgbClr val="80DBEF"/>
              </a:gs>
              <a:gs pos="100000">
                <a:srgbClr val="22ACC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0" name="Google Shape;220;g2dd5c9a16e4_0_432"/>
          <p:cNvSpPr/>
          <p:nvPr/>
        </p:nvSpPr>
        <p:spPr>
          <a:xfrm>
            <a:off x="10770538" y="3271137"/>
            <a:ext cx="201300" cy="2013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" name="Google Shape;221;g2dd5c9a16e4_0_432"/>
          <p:cNvSpPr/>
          <p:nvPr/>
        </p:nvSpPr>
        <p:spPr>
          <a:xfrm>
            <a:off x="10797888" y="4997387"/>
            <a:ext cx="201300" cy="201300"/>
          </a:xfrm>
          <a:prstGeom prst="ellipse">
            <a:avLst/>
          </a:prstGeom>
          <a:gradFill>
            <a:gsLst>
              <a:gs pos="0">
                <a:srgbClr val="80DBEF"/>
              </a:gs>
              <a:gs pos="100000">
                <a:srgbClr val="22ACC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2" name="Google Shape;222;g2dd5c9a16e4_0_432"/>
          <p:cNvSpPr/>
          <p:nvPr/>
        </p:nvSpPr>
        <p:spPr>
          <a:xfrm>
            <a:off x="10770538" y="2985762"/>
            <a:ext cx="201300" cy="201300"/>
          </a:xfrm>
          <a:prstGeom prst="ellipse">
            <a:avLst/>
          </a:prstGeom>
          <a:gradFill>
            <a:gsLst>
              <a:gs pos="0">
                <a:srgbClr val="80DBEF"/>
              </a:gs>
              <a:gs pos="100000">
                <a:srgbClr val="22ACC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3" name="Google Shape;223;g2dd5c9a16e4_0_432"/>
          <p:cNvSpPr txBox="1"/>
          <p:nvPr>
            <p:ph idx="4294967295" type="subTitle"/>
          </p:nvPr>
        </p:nvSpPr>
        <p:spPr>
          <a:xfrm>
            <a:off x="254775" y="1859800"/>
            <a:ext cx="6161400" cy="4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368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Calculating Distance &amp; Active Defenders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Black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</a:t>
            </a:r>
            <a:r>
              <a:rPr lang="en-US" sz="2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oined tracking &amp; events data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Leveraged coordinate data to calculate distance between handler &amp; defender @ each timestamp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Removed certain events, due to duplicate timestamp 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Rebounds get counted as two events under the same timestamp (“REBOUND” and “TOUCH”)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Only “TOUCH” is counted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Active defender </a:t>
            </a:r>
            <a:r>
              <a:rPr lang="en-US" sz="2200">
                <a:solidFill>
                  <a:schemeClr val="lt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must be within 6ft</a:t>
            </a: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of ball handler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Calculated the sum of active defenders drawn per game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"/>
              <a:buChar char="-"/>
            </a:pPr>
            <a:r>
              <a:rPr b="1" lang="en-US" sz="2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Calculating Number of Possessions</a:t>
            </a:r>
            <a:endParaRPr b="1" sz="22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86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Joined tracking with possessions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Calculated number of total possessions for each player. 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Condition was minimum 20 possessions.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"/>
              <a:buChar char="-"/>
            </a:pPr>
            <a:r>
              <a:rPr b="1" lang="en-US" sz="2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Calculating DAI</a:t>
            </a:r>
            <a:endParaRPr b="1" sz="22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867" lvl="2" marL="9715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Joined total defenders drawn &amp; total # of possessions with player name &amp; game ID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36867" lvl="2" marL="9715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New DAI column (# defenders drawn / # of total possessions) </a:t>
            </a:r>
            <a:endParaRPr sz="22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d5c9a16e4_4_19"/>
          <p:cNvSpPr/>
          <p:nvPr/>
        </p:nvSpPr>
        <p:spPr>
          <a:xfrm>
            <a:off x="0" y="638100"/>
            <a:ext cx="12192000" cy="62199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33333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9" name="Google Shape;229;g2dd5c9a16e4_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12" y="692316"/>
            <a:ext cx="8286775" cy="295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dd5c9a16e4_4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613" y="3647475"/>
            <a:ext cx="8286775" cy="29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d5c9a16e4_4_56"/>
          <p:cNvSpPr/>
          <p:nvPr/>
        </p:nvSpPr>
        <p:spPr>
          <a:xfrm>
            <a:off x="0" y="638100"/>
            <a:ext cx="12192000" cy="62199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33333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6" name="Google Shape;236;g2dd5c9a16e4_4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025" y="685475"/>
            <a:ext cx="8123952" cy="311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dd5c9a16e4_4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025" y="3797750"/>
            <a:ext cx="8123950" cy="28764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3333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d5c9a16e4_4_62"/>
          <p:cNvSpPr/>
          <p:nvPr/>
        </p:nvSpPr>
        <p:spPr>
          <a:xfrm>
            <a:off x="0" y="638100"/>
            <a:ext cx="12192000" cy="62199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33333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g2dd5c9a16e4_4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75" y="992499"/>
            <a:ext cx="5884298" cy="49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dd5c9a16e4_4_62"/>
          <p:cNvSpPr txBox="1"/>
          <p:nvPr>
            <p:ph idx="1" type="subTitle"/>
          </p:nvPr>
        </p:nvSpPr>
        <p:spPr>
          <a:xfrm>
            <a:off x="6485000" y="922550"/>
            <a:ext cx="5602200" cy="5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754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Teams that engage more players defensively</a:t>
            </a:r>
            <a:endParaRPr sz="2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7544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New York Knicks </a:t>
            </a:r>
            <a:r>
              <a:rPr lang="en-US" sz="2500"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rPr>
              <a:t>lead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teams in DAI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7544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Cleveland, Orlando, Minnesota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754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Teams that engage </a:t>
            </a:r>
            <a:r>
              <a:rPr lang="en-US" sz="2500">
                <a:solidFill>
                  <a:schemeClr val="lt1"/>
                </a:solidFill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rPr>
              <a:t>less</a:t>
            </a: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players defensively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7544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Los Angeles Lakers came </a:t>
            </a:r>
            <a:r>
              <a:rPr lang="en-US" sz="2500"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rPr>
              <a:t>last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in DAI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7544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Denver, Utah, Detroit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754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Players with higher/lower DAI -&gt; darker/lighter gradients</a:t>
            </a:r>
            <a:endParaRPr sz="2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7544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Jalen Brunson (NYK): </a:t>
            </a:r>
            <a:r>
              <a:rPr lang="en-US" sz="2500"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rPr>
              <a:t>10.145 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(</a:t>
            </a:r>
            <a:r>
              <a:rPr lang="en-US" sz="2500"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rPr>
              <a:t>highest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)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7544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Haywood Highsmith (MIA): </a:t>
            </a:r>
            <a:r>
              <a:rPr lang="en-US" sz="2500"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rPr>
              <a:t>0.25 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(</a:t>
            </a:r>
            <a:r>
              <a:rPr lang="en-US" sz="2500"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rPr>
              <a:t>lowest</a:t>
            </a: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)</a:t>
            </a:r>
            <a:endParaRPr sz="25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754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Applications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7544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Reinforce defensive emphasis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-37544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ira Sans Extra Condensed SemiBold"/>
              <a:buChar char="-"/>
            </a:pPr>
            <a:r>
              <a:rPr lang="en-U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Classification (pass-first, iso, slow/fast, etc.)</a:t>
            </a:r>
            <a:endParaRPr sz="2500"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d5c9a16e4_4_72"/>
          <p:cNvSpPr/>
          <p:nvPr/>
        </p:nvSpPr>
        <p:spPr>
          <a:xfrm>
            <a:off x="0" y="638100"/>
            <a:ext cx="12192000" cy="62199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33333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0" name="Google Shape;250;g2dd5c9a16e4_4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425" y="1171025"/>
            <a:ext cx="5619750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dd5c9a16e4_4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00" y="1171025"/>
            <a:ext cx="56197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d5c9a16e4_5_125"/>
          <p:cNvSpPr/>
          <p:nvPr/>
        </p:nvSpPr>
        <p:spPr>
          <a:xfrm>
            <a:off x="0" y="638100"/>
            <a:ext cx="12192000" cy="62199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33333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7" name="Google Shape;257;g2dd5c9a16e4_5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926" y="954000"/>
            <a:ext cx="5537250" cy="5353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Real Life Diet of Jalen Brunson, Who Loves Fiber and Protein First  Thing in the Morning | GQ" id="258" name="Google Shape;258;g2dd5c9a16e4_5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25" y="954000"/>
            <a:ext cx="5353799" cy="535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2023-12-05T00:40:36Z</dcterms:created>
  <dc:creator>Zhao, Paul (Student)</dc:creator>
</cp:coreProperties>
</file>